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2" r:id="rId6"/>
  </p:sldMasterIdLst>
  <p:notesMasterIdLst>
    <p:notesMasterId r:id="rId87"/>
  </p:notesMasterIdLst>
  <p:sldIdLst>
    <p:sldId id="256" r:id="rId7"/>
    <p:sldId id="269" r:id="rId8"/>
    <p:sldId id="271" r:id="rId9"/>
    <p:sldId id="1668" r:id="rId10"/>
    <p:sldId id="1669" r:id="rId11"/>
    <p:sldId id="270" r:id="rId12"/>
    <p:sldId id="1506" r:id="rId13"/>
    <p:sldId id="1508" r:id="rId14"/>
    <p:sldId id="1702" r:id="rId15"/>
    <p:sldId id="1510" r:id="rId16"/>
    <p:sldId id="1511" r:id="rId17"/>
    <p:sldId id="1613" r:id="rId18"/>
    <p:sldId id="1684" r:id="rId19"/>
    <p:sldId id="1682" r:id="rId20"/>
    <p:sldId id="1683" r:id="rId21"/>
    <p:sldId id="1687" r:id="rId22"/>
    <p:sldId id="1685" r:id="rId23"/>
    <p:sldId id="1686" r:id="rId24"/>
    <p:sldId id="1692" r:id="rId25"/>
    <p:sldId id="1671" r:id="rId26"/>
    <p:sldId id="1636" r:id="rId27"/>
    <p:sldId id="1635" r:id="rId28"/>
    <p:sldId id="1664" r:id="rId29"/>
    <p:sldId id="1665" r:id="rId30"/>
    <p:sldId id="1678" r:id="rId31"/>
    <p:sldId id="1627" r:id="rId32"/>
    <p:sldId id="1732" r:id="rId33"/>
    <p:sldId id="1694" r:id="rId34"/>
    <p:sldId id="1688" r:id="rId35"/>
    <p:sldId id="1689" r:id="rId36"/>
    <p:sldId id="1673" r:id="rId37"/>
    <p:sldId id="1679" r:id="rId38"/>
    <p:sldId id="1672" r:id="rId39"/>
    <p:sldId id="1707" r:id="rId40"/>
    <p:sldId id="1729" r:id="rId41"/>
    <p:sldId id="1730" r:id="rId42"/>
    <p:sldId id="1709" r:id="rId43"/>
    <p:sldId id="1710" r:id="rId44"/>
    <p:sldId id="1744" r:id="rId45"/>
    <p:sldId id="282" r:id="rId46"/>
    <p:sldId id="1743" r:id="rId47"/>
    <p:sldId id="1674" r:id="rId48"/>
    <p:sldId id="1711" r:id="rId49"/>
    <p:sldId id="277" r:id="rId50"/>
    <p:sldId id="1703" r:id="rId51"/>
    <p:sldId id="1704" r:id="rId52"/>
    <p:sldId id="1715" r:id="rId53"/>
    <p:sldId id="1728" r:id="rId54"/>
    <p:sldId id="1675" r:id="rId55"/>
    <p:sldId id="1733" r:id="rId56"/>
    <p:sldId id="1739" r:id="rId57"/>
    <p:sldId id="1734" r:id="rId58"/>
    <p:sldId id="1735" r:id="rId59"/>
    <p:sldId id="1746" r:id="rId60"/>
    <p:sldId id="1740" r:id="rId61"/>
    <p:sldId id="1677" r:id="rId62"/>
    <p:sldId id="287" r:id="rId63"/>
    <p:sldId id="1717" r:id="rId64"/>
    <p:sldId id="1719" r:id="rId65"/>
    <p:sldId id="1712" r:id="rId66"/>
    <p:sldId id="1745" r:id="rId67"/>
    <p:sldId id="1747" r:id="rId68"/>
    <p:sldId id="258" r:id="rId69"/>
    <p:sldId id="1720" r:id="rId70"/>
    <p:sldId id="479" r:id="rId71"/>
    <p:sldId id="486" r:id="rId72"/>
    <p:sldId id="484" r:id="rId73"/>
    <p:sldId id="485" r:id="rId74"/>
    <p:sldId id="487" r:id="rId75"/>
    <p:sldId id="491" r:id="rId76"/>
    <p:sldId id="488" r:id="rId77"/>
    <p:sldId id="1721" r:id="rId78"/>
    <p:sldId id="1722" r:id="rId79"/>
    <p:sldId id="1723" r:id="rId80"/>
    <p:sldId id="265" r:id="rId81"/>
    <p:sldId id="257" r:id="rId82"/>
    <p:sldId id="1724" r:id="rId83"/>
    <p:sldId id="261" r:id="rId84"/>
    <p:sldId id="1725" r:id="rId85"/>
    <p:sldId id="1726" r:id="rId86"/>
  </p:sldIdLst>
  <p:sldSz cx="12192000" cy="6858000"/>
  <p:notesSz cx="6858000" cy="9144000"/>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andover to the EUHTF Advisory Group" id="{A60388F5-92AD-432F-A294-BED898D29A6B}">
          <p14:sldIdLst>
            <p14:sldId id="256"/>
          </p14:sldIdLst>
        </p14:section>
        <p14:section name="Untitled Section" id="{AF652A7E-7A98-44A5-A15F-83C24096869D}">
          <p14:sldIdLst>
            <p14:sldId id="269"/>
            <p14:sldId id="271"/>
            <p14:sldId id="1668"/>
            <p14:sldId id="1669"/>
            <p14:sldId id="270"/>
            <p14:sldId id="1506"/>
            <p14:sldId id="1508"/>
            <p14:sldId id="1702"/>
            <p14:sldId id="1510"/>
            <p14:sldId id="1511"/>
          </p14:sldIdLst>
        </p14:section>
        <p14:section name="Session 1" id="{80D65516-0C9B-4D7A-B9C1-86780BB28D81}">
          <p14:sldIdLst>
            <p14:sldId id="1613"/>
            <p14:sldId id="1684"/>
            <p14:sldId id="1682"/>
            <p14:sldId id="1683"/>
            <p14:sldId id="1687"/>
            <p14:sldId id="1685"/>
            <p14:sldId id="1686"/>
            <p14:sldId id="1692"/>
          </p14:sldIdLst>
        </p14:section>
        <p14:section name="Session 2" id="{38156EB9-A257-49CE-91B4-7D336103E6FC}">
          <p14:sldIdLst>
            <p14:sldId id="1671"/>
            <p14:sldId id="1636"/>
            <p14:sldId id="1635"/>
            <p14:sldId id="1664"/>
            <p14:sldId id="1665"/>
            <p14:sldId id="1678"/>
            <p14:sldId id="1627"/>
            <p14:sldId id="1732"/>
            <p14:sldId id="1694"/>
            <p14:sldId id="1688"/>
            <p14:sldId id="1689"/>
          </p14:sldIdLst>
        </p14:section>
        <p14:section name="Session 3" id="{79ED7A07-AD34-4201-BF3C-7FF65F29C818}">
          <p14:sldIdLst>
            <p14:sldId id="1673"/>
            <p14:sldId id="1679"/>
          </p14:sldIdLst>
        </p14:section>
        <p14:section name="Session 4" id="{BF7A12C9-82F3-4A1F-8C54-B80BDEF61290}">
          <p14:sldIdLst>
            <p14:sldId id="1672"/>
            <p14:sldId id="1707"/>
            <p14:sldId id="1729"/>
            <p14:sldId id="1730"/>
            <p14:sldId id="1709"/>
            <p14:sldId id="1710"/>
            <p14:sldId id="1744"/>
            <p14:sldId id="282"/>
            <p14:sldId id="1743"/>
          </p14:sldIdLst>
        </p14:section>
        <p14:section name="Session 5" id="{5619DDD5-4150-4B44-95FD-3BB4ED6F1C5D}">
          <p14:sldIdLst>
            <p14:sldId id="1674"/>
            <p14:sldId id="1711"/>
            <p14:sldId id="277"/>
            <p14:sldId id="1703"/>
            <p14:sldId id="1704"/>
            <p14:sldId id="1715"/>
            <p14:sldId id="1728"/>
          </p14:sldIdLst>
        </p14:section>
        <p14:section name="Session 6" id="{C4FA46CE-91FC-4AB3-B4F2-47F08FA9BAE3}">
          <p14:sldIdLst>
            <p14:sldId id="1675"/>
            <p14:sldId id="1733"/>
            <p14:sldId id="1739"/>
            <p14:sldId id="1734"/>
            <p14:sldId id="1735"/>
            <p14:sldId id="1746"/>
            <p14:sldId id="1740"/>
          </p14:sldIdLst>
        </p14:section>
        <p14:section name="Session 7" id="{A50B6F44-1500-4849-83E2-E5938FF559ED}">
          <p14:sldIdLst>
            <p14:sldId id="1677"/>
            <p14:sldId id="287"/>
            <p14:sldId id="1717"/>
            <p14:sldId id="1719"/>
          </p14:sldIdLst>
        </p14:section>
        <p14:section name="Closure" id="{B0F5DE4B-0EAF-414B-A420-E6EFEBD93DE8}">
          <p14:sldIdLst>
            <p14:sldId id="1712"/>
            <p14:sldId id="1745"/>
            <p14:sldId id="1747"/>
            <p14:sldId id="258"/>
          </p14:sldIdLst>
        </p14:section>
        <p14:section name="Backup slides" id="{1D1F0F7B-1631-45AB-89AC-2487FD548F0A}">
          <p14:sldIdLst>
            <p14:sldId id="1720"/>
          </p14:sldIdLst>
        </p14:section>
        <p14:section name="Implementing act" id="{147D26F2-487E-4FD0-B77C-F42595E7C212}">
          <p14:sldIdLst>
            <p14:sldId id="479"/>
            <p14:sldId id="486"/>
            <p14:sldId id="484"/>
            <p14:sldId id="485"/>
            <p14:sldId id="487"/>
            <p14:sldId id="491"/>
            <p14:sldId id="488"/>
          </p14:sldIdLst>
        </p14:section>
        <p14:section name="Pool of experts - platform" id="{B762E910-97DB-40DB-8CCE-A437220EE019}">
          <p14:sldIdLst>
            <p14:sldId id="1721"/>
            <p14:sldId id="1722"/>
            <p14:sldId id="1723"/>
          </p14:sldIdLst>
        </p14:section>
        <p14:section name="Communication" id="{652FAD44-5414-478D-B7D7-A145D6835042}">
          <p14:sldIdLst>
            <p14:sldId id="265"/>
            <p14:sldId id="257"/>
            <p14:sldId id="1724"/>
            <p14:sldId id="261"/>
            <p14:sldId id="1725"/>
            <p14:sldId id="172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99E802-11B1-0F0A-2A5D-786A53A96A59}" name="Ettore Severi" initials="ES" userId="S::Ettore.Severi@ecdc.europa.eu::93247d3b-e82e-4501-a8e8-697cc80107ad" providerId="AD"/>
  <p188:author id="{3810ED1E-309F-725B-5D82-6A952FC4D6BE}" name="Emma Lof" initials="EL" userId="S::Emma.Lof@ecdc.europa.eu::47d7dd70-2fc2-4a10-b3d3-1d9f7ca8a23e" providerId="AD"/>
  <p188:author id="{7CA51D44-3036-CB31-3051-EB61966A93EC}" name="Dorothee Obach" initials="DO" userId="S::Dorothee.Obach@ecdc.europa.eu::b2ec85da-4f0e-4112-a519-30b946869e2c" providerId="AD"/>
  <p188:author id="{4F8FEE45-CED7-38BA-C1FC-89A04F80C7D1}" name="Sara Forato" initials="SF" userId="S::Sara.Forato@ecdc.europa.eu::52b262d6-b2b9-43b2-b559-06bc552a7542" providerId="AD"/>
  <p188:author id="{893D2670-7585-C20F-037D-9918FE208AF1}" name="Emma Lof" initials="EL" userId="S::emma.lof@ecdc.europa.eu::47d7dd70-2fc2-4a10-b3d3-1d9f7ca8a23e" providerId="AD"/>
  <p188:author id="{D0B4B87B-E67E-A678-03F6-8CD8FBF90084}" name="Adriana Romani" initials="AR" userId="S::Adriana.Romani@ecdc.europa.eu::04f68e5b-8182-469d-b345-964e7516a9ed" providerId="AD"/>
  <p188:author id="{98DC0DC8-2D02-C6AA-AD67-97D5CE8FB796}" name="Hong Hanh Vu" initials="HHV" userId="Hong Hanh Vu" providerId="None"/>
  <p188:author id="{75A495DF-8451-417A-A0FB-F30040216DF1}" name="Sara Forato" initials="SF" userId="S::sara.forato@ecdc.europa.eu::52b262d6-b2b9-43b2-b559-06bc552a7542" providerId="AD"/>
  <p188:author id="{E527E6E2-9DAB-597A-7981-B6423D99DEC8}" name="Svetla Tsolova" initials="ST" userId="S::svetla.tsolova@ecdc.europa.eu::784880f8-ae4b-47e3-85e6-f03bb23bde0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FB840"/>
    <a:srgbClr val="81B943"/>
    <a:srgbClr val="83B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customXml" Target="../customXml/item5.xml"/><Relationship Id="rId90"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2A5A4-8B6D-4504-A8C4-1D05537D5F0E}" type="datetimeFigureOut">
              <a:rPr lang="en-GB" smtClean="0"/>
              <a:t>01/03/2024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C4438-05CF-4422-80F6-43EA6CF53316}" type="slidenum">
              <a:rPr lang="en-GB" smtClean="0"/>
              <a:t>‹#›</a:t>
            </a:fld>
            <a:endParaRPr lang="en-GB"/>
          </a:p>
        </p:txBody>
      </p:sp>
    </p:spTree>
    <p:extLst>
      <p:ext uri="{BB962C8B-B14F-4D97-AF65-F5344CB8AC3E}">
        <p14:creationId xmlns:p14="http://schemas.microsoft.com/office/powerpoint/2010/main" val="422222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Thomas/Ettore</a:t>
            </a:r>
          </a:p>
        </p:txBody>
      </p:sp>
      <p:sp>
        <p:nvSpPr>
          <p:cNvPr id="4" name="Slide Number Placeholder 3"/>
          <p:cNvSpPr>
            <a:spLocks noGrp="1"/>
          </p:cNvSpPr>
          <p:nvPr>
            <p:ph type="sldNum" sz="quarter" idx="5"/>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361429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Dorothee</a:t>
            </a:r>
          </a:p>
        </p:txBody>
      </p:sp>
      <p:sp>
        <p:nvSpPr>
          <p:cNvPr id="4" name="Slide Number Placeholder 3"/>
          <p:cNvSpPr>
            <a:spLocks noGrp="1"/>
          </p:cNvSpPr>
          <p:nvPr>
            <p:ph type="sldNum" sz="quarter" idx="5"/>
          </p:nvPr>
        </p:nvSpPr>
        <p:spPr/>
        <p:txBody>
          <a:bodyPr/>
          <a:lstStyle/>
          <a:p>
            <a:fld id="{C87C4438-05CF-4422-80F6-43EA6CF53316}" type="slidenum">
              <a:rPr lang="en-GB" smtClean="0"/>
              <a:t>12</a:t>
            </a:fld>
            <a:endParaRPr lang="en-GB"/>
          </a:p>
        </p:txBody>
      </p:sp>
    </p:spTree>
    <p:extLst>
      <p:ext uri="{BB962C8B-B14F-4D97-AF65-F5344CB8AC3E}">
        <p14:creationId xmlns:p14="http://schemas.microsoft.com/office/powerpoint/2010/main" val="503189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Dorothee</a:t>
            </a:r>
          </a:p>
        </p:txBody>
      </p:sp>
      <p:sp>
        <p:nvSpPr>
          <p:cNvPr id="4" name="Slide Number Placeholder 3"/>
          <p:cNvSpPr>
            <a:spLocks noGrp="1"/>
          </p:cNvSpPr>
          <p:nvPr>
            <p:ph type="sldNum" sz="quarter" idx="5"/>
          </p:nvPr>
        </p:nvSpPr>
        <p:spPr/>
        <p:txBody>
          <a:bodyPr/>
          <a:lstStyle/>
          <a:p>
            <a:fld id="{C87C4438-05CF-4422-80F6-43EA6CF53316}" type="slidenum">
              <a:rPr lang="en-GB" smtClean="0"/>
              <a:t>13</a:t>
            </a:fld>
            <a:endParaRPr lang="en-GB"/>
          </a:p>
        </p:txBody>
      </p:sp>
    </p:spTree>
    <p:extLst>
      <p:ext uri="{BB962C8B-B14F-4D97-AF65-F5344CB8AC3E}">
        <p14:creationId xmlns:p14="http://schemas.microsoft.com/office/powerpoint/2010/main" val="415539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Dorothee</a:t>
            </a:r>
          </a:p>
        </p:txBody>
      </p:sp>
      <p:sp>
        <p:nvSpPr>
          <p:cNvPr id="4" name="Slide Number Placeholder 3"/>
          <p:cNvSpPr>
            <a:spLocks noGrp="1"/>
          </p:cNvSpPr>
          <p:nvPr>
            <p:ph type="sldNum" sz="quarter" idx="5"/>
          </p:nvPr>
        </p:nvSpPr>
        <p:spPr/>
        <p:txBody>
          <a:bodyPr/>
          <a:lstStyle/>
          <a:p>
            <a:fld id="{C87C4438-05CF-4422-80F6-43EA6CF53316}" type="slidenum">
              <a:rPr lang="en-GB" smtClean="0"/>
              <a:t>14</a:t>
            </a:fld>
            <a:endParaRPr lang="en-GB"/>
          </a:p>
        </p:txBody>
      </p:sp>
    </p:spTree>
    <p:extLst>
      <p:ext uri="{BB962C8B-B14F-4D97-AF65-F5344CB8AC3E}">
        <p14:creationId xmlns:p14="http://schemas.microsoft.com/office/powerpoint/2010/main" val="161328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Dorothee</a:t>
            </a:r>
          </a:p>
        </p:txBody>
      </p:sp>
      <p:sp>
        <p:nvSpPr>
          <p:cNvPr id="4" name="Slide Number Placeholder 3"/>
          <p:cNvSpPr>
            <a:spLocks noGrp="1"/>
          </p:cNvSpPr>
          <p:nvPr>
            <p:ph type="sldNum" sz="quarter" idx="5"/>
          </p:nvPr>
        </p:nvSpPr>
        <p:spPr/>
        <p:txBody>
          <a:bodyPr/>
          <a:lstStyle/>
          <a:p>
            <a:fld id="{C87C4438-05CF-4422-80F6-43EA6CF53316}" type="slidenum">
              <a:rPr lang="en-GB" smtClean="0"/>
              <a:t>16</a:t>
            </a:fld>
            <a:endParaRPr lang="en-GB"/>
          </a:p>
        </p:txBody>
      </p:sp>
    </p:spTree>
    <p:extLst>
      <p:ext uri="{BB962C8B-B14F-4D97-AF65-F5344CB8AC3E}">
        <p14:creationId xmlns:p14="http://schemas.microsoft.com/office/powerpoint/2010/main" val="1947224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Dorothee</a:t>
            </a:r>
          </a:p>
        </p:txBody>
      </p:sp>
      <p:sp>
        <p:nvSpPr>
          <p:cNvPr id="4" name="Slide Number Placeholder 3"/>
          <p:cNvSpPr>
            <a:spLocks noGrp="1"/>
          </p:cNvSpPr>
          <p:nvPr>
            <p:ph type="sldNum" sz="quarter" idx="5"/>
          </p:nvPr>
        </p:nvSpPr>
        <p:spPr/>
        <p:txBody>
          <a:bodyPr/>
          <a:lstStyle/>
          <a:p>
            <a:fld id="{C87C4438-05CF-4422-80F6-43EA6CF53316}" type="slidenum">
              <a:rPr lang="en-GB" smtClean="0"/>
              <a:t>17</a:t>
            </a:fld>
            <a:endParaRPr lang="en-GB"/>
          </a:p>
        </p:txBody>
      </p:sp>
    </p:spTree>
    <p:extLst>
      <p:ext uri="{BB962C8B-B14F-4D97-AF65-F5344CB8AC3E}">
        <p14:creationId xmlns:p14="http://schemas.microsoft.com/office/powerpoint/2010/main" val="1177230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Dorothee</a:t>
            </a:r>
          </a:p>
        </p:txBody>
      </p:sp>
      <p:sp>
        <p:nvSpPr>
          <p:cNvPr id="4" name="Slide Number Placeholder 3"/>
          <p:cNvSpPr>
            <a:spLocks noGrp="1"/>
          </p:cNvSpPr>
          <p:nvPr>
            <p:ph type="sldNum" sz="quarter" idx="5"/>
          </p:nvPr>
        </p:nvSpPr>
        <p:spPr/>
        <p:txBody>
          <a:bodyPr/>
          <a:lstStyle/>
          <a:p>
            <a:fld id="{C87C4438-05CF-4422-80F6-43EA6CF53316}" type="slidenum">
              <a:rPr lang="en-GB" smtClean="0"/>
              <a:t>18</a:t>
            </a:fld>
            <a:endParaRPr lang="en-GB"/>
          </a:p>
        </p:txBody>
      </p:sp>
    </p:spTree>
    <p:extLst>
      <p:ext uri="{BB962C8B-B14F-4D97-AF65-F5344CB8AC3E}">
        <p14:creationId xmlns:p14="http://schemas.microsoft.com/office/powerpoint/2010/main" val="3322145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Dorothee</a:t>
            </a:r>
          </a:p>
        </p:txBody>
      </p:sp>
      <p:sp>
        <p:nvSpPr>
          <p:cNvPr id="4" name="Slide Number Placeholder 3"/>
          <p:cNvSpPr>
            <a:spLocks noGrp="1"/>
          </p:cNvSpPr>
          <p:nvPr>
            <p:ph type="sldNum" sz="quarter" idx="5"/>
          </p:nvPr>
        </p:nvSpPr>
        <p:spPr/>
        <p:txBody>
          <a:bodyPr/>
          <a:lstStyle/>
          <a:p>
            <a:fld id="{C87C4438-05CF-4422-80F6-43EA6CF53316}" type="slidenum">
              <a:rPr lang="en-GB" smtClean="0"/>
              <a:t>19</a:t>
            </a:fld>
            <a:endParaRPr lang="en-GB"/>
          </a:p>
        </p:txBody>
      </p:sp>
    </p:spTree>
    <p:extLst>
      <p:ext uri="{BB962C8B-B14F-4D97-AF65-F5344CB8AC3E}">
        <p14:creationId xmlns:p14="http://schemas.microsoft.com/office/powerpoint/2010/main" val="1287944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a:t>
            </a:r>
          </a:p>
        </p:txBody>
      </p:sp>
      <p:sp>
        <p:nvSpPr>
          <p:cNvPr id="4" name="Slide Number Placeholder 3"/>
          <p:cNvSpPr>
            <a:spLocks noGrp="1"/>
          </p:cNvSpPr>
          <p:nvPr>
            <p:ph type="sldNum" sz="quarter" idx="5"/>
          </p:nvPr>
        </p:nvSpPr>
        <p:spPr/>
        <p:txBody>
          <a:bodyPr/>
          <a:lstStyle/>
          <a:p>
            <a:fld id="{A52D2376-A489-4EB2-90BC-FAAB0808D292}" type="slidenum">
              <a:rPr lang="en-GB" smtClean="0"/>
              <a:t>21</a:t>
            </a:fld>
            <a:endParaRPr lang="en-GB"/>
          </a:p>
        </p:txBody>
      </p:sp>
    </p:spTree>
    <p:extLst>
      <p:ext uri="{BB962C8B-B14F-4D97-AF65-F5344CB8AC3E}">
        <p14:creationId xmlns:p14="http://schemas.microsoft.com/office/powerpoint/2010/main" val="1185730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a:t>
            </a:r>
          </a:p>
        </p:txBody>
      </p:sp>
      <p:sp>
        <p:nvSpPr>
          <p:cNvPr id="4" name="Slide Number Placeholder 3"/>
          <p:cNvSpPr>
            <a:spLocks noGrp="1"/>
          </p:cNvSpPr>
          <p:nvPr>
            <p:ph type="sldNum" sz="quarter" idx="5"/>
          </p:nvPr>
        </p:nvSpPr>
        <p:spPr/>
        <p:txBody>
          <a:bodyPr/>
          <a:lstStyle/>
          <a:p>
            <a:fld id="{A52D2376-A489-4EB2-90BC-FAAB0808D292}" type="slidenum">
              <a:rPr lang="en-GB" smtClean="0"/>
              <a:t>22</a:t>
            </a:fld>
            <a:endParaRPr lang="en-GB"/>
          </a:p>
        </p:txBody>
      </p:sp>
    </p:spTree>
    <p:extLst>
      <p:ext uri="{BB962C8B-B14F-4D97-AF65-F5344CB8AC3E}">
        <p14:creationId xmlns:p14="http://schemas.microsoft.com/office/powerpoint/2010/main" val="164166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a:t>
            </a:r>
          </a:p>
        </p:txBody>
      </p:sp>
      <p:sp>
        <p:nvSpPr>
          <p:cNvPr id="4" name="Slide Number Placeholder 3"/>
          <p:cNvSpPr>
            <a:spLocks noGrp="1"/>
          </p:cNvSpPr>
          <p:nvPr>
            <p:ph type="sldNum" sz="quarter" idx="5"/>
          </p:nvPr>
        </p:nvSpPr>
        <p:spPr/>
        <p:txBody>
          <a:bodyPr/>
          <a:lstStyle/>
          <a:p>
            <a:fld id="{A52D2376-A489-4EB2-90BC-FAAB0808D292}" type="slidenum">
              <a:rPr lang="en-GB" smtClean="0"/>
              <a:t>23</a:t>
            </a:fld>
            <a:endParaRPr lang="en-GB"/>
          </a:p>
        </p:txBody>
      </p:sp>
    </p:spTree>
    <p:extLst>
      <p:ext uri="{BB962C8B-B14F-4D97-AF65-F5344CB8AC3E}">
        <p14:creationId xmlns:p14="http://schemas.microsoft.com/office/powerpoint/2010/main" val="1064360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Thomas/Ettore</a:t>
            </a:r>
          </a:p>
          <a:p>
            <a:endParaRPr lang="en-GB"/>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423752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a:t>
            </a:r>
          </a:p>
        </p:txBody>
      </p:sp>
      <p:sp>
        <p:nvSpPr>
          <p:cNvPr id="4" name="Slide Number Placeholder 3"/>
          <p:cNvSpPr>
            <a:spLocks noGrp="1"/>
          </p:cNvSpPr>
          <p:nvPr>
            <p:ph type="sldNum" sz="quarter" idx="5"/>
          </p:nvPr>
        </p:nvSpPr>
        <p:spPr/>
        <p:txBody>
          <a:bodyPr/>
          <a:lstStyle/>
          <a:p>
            <a:fld id="{A52D2376-A489-4EB2-90BC-FAAB0808D292}" type="slidenum">
              <a:rPr lang="en-GB" smtClean="0"/>
              <a:t>24</a:t>
            </a:fld>
            <a:endParaRPr lang="en-GB"/>
          </a:p>
        </p:txBody>
      </p:sp>
    </p:spTree>
    <p:extLst>
      <p:ext uri="{BB962C8B-B14F-4D97-AF65-F5344CB8AC3E}">
        <p14:creationId xmlns:p14="http://schemas.microsoft.com/office/powerpoint/2010/main" val="2852920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Maria</a:t>
            </a:r>
          </a:p>
        </p:txBody>
      </p:sp>
      <p:sp>
        <p:nvSpPr>
          <p:cNvPr id="4" name="Slide Number Placeholder 3"/>
          <p:cNvSpPr>
            <a:spLocks noGrp="1"/>
          </p:cNvSpPr>
          <p:nvPr>
            <p:ph type="sldNum" sz="quarter" idx="5"/>
          </p:nvPr>
        </p:nvSpPr>
        <p:spPr/>
        <p:txBody>
          <a:bodyPr/>
          <a:lstStyle/>
          <a:p>
            <a:fld id="{C87C4438-05CF-4422-80F6-43EA6CF53316}" type="slidenum">
              <a:rPr lang="en-GB" smtClean="0"/>
              <a:t>25</a:t>
            </a:fld>
            <a:endParaRPr lang="en-GB"/>
          </a:p>
        </p:txBody>
      </p:sp>
    </p:spTree>
    <p:extLst>
      <p:ext uri="{BB962C8B-B14F-4D97-AF65-F5344CB8AC3E}">
        <p14:creationId xmlns:p14="http://schemas.microsoft.com/office/powerpoint/2010/main" val="264776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a:t>
            </a:r>
          </a:p>
        </p:txBody>
      </p:sp>
      <p:sp>
        <p:nvSpPr>
          <p:cNvPr id="4" name="Slide Number Placeholder 3"/>
          <p:cNvSpPr>
            <a:spLocks noGrp="1"/>
          </p:cNvSpPr>
          <p:nvPr>
            <p:ph type="sldNum" sz="quarter" idx="5"/>
          </p:nvPr>
        </p:nvSpPr>
        <p:spPr/>
        <p:txBody>
          <a:bodyPr/>
          <a:lstStyle/>
          <a:p>
            <a:fld id="{C87C4438-05CF-4422-80F6-43EA6CF53316}" type="slidenum">
              <a:rPr lang="en-GB" smtClean="0"/>
              <a:t>26</a:t>
            </a:fld>
            <a:endParaRPr lang="en-GB"/>
          </a:p>
        </p:txBody>
      </p:sp>
    </p:spTree>
    <p:extLst>
      <p:ext uri="{BB962C8B-B14F-4D97-AF65-F5344CB8AC3E}">
        <p14:creationId xmlns:p14="http://schemas.microsoft.com/office/powerpoint/2010/main" val="98224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886BD-36AB-E962-9BE8-73DE32DEA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624FB-C44A-592C-F5B3-72CA0E092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F4C73-ABE5-5AA9-5293-C5E6118F2342}"/>
              </a:ext>
            </a:extLst>
          </p:cNvPr>
          <p:cNvSpPr>
            <a:spLocks noGrp="1"/>
          </p:cNvSpPr>
          <p:nvPr>
            <p:ph type="body" idx="1"/>
          </p:nvPr>
        </p:nvSpPr>
        <p:spPr/>
        <p:txBody>
          <a:bodyPr/>
          <a:lstStyle/>
          <a:p>
            <a:r>
              <a:rPr lang="en-GB"/>
              <a:t>Emma</a:t>
            </a:r>
          </a:p>
        </p:txBody>
      </p:sp>
      <p:sp>
        <p:nvSpPr>
          <p:cNvPr id="4" name="Slide Number Placeholder 3">
            <a:extLst>
              <a:ext uri="{FF2B5EF4-FFF2-40B4-BE49-F238E27FC236}">
                <a16:creationId xmlns:a16="http://schemas.microsoft.com/office/drawing/2014/main" id="{C42C864C-E165-A4C7-5D9D-7D4DA8B9F199}"/>
              </a:ext>
            </a:extLst>
          </p:cNvPr>
          <p:cNvSpPr>
            <a:spLocks noGrp="1"/>
          </p:cNvSpPr>
          <p:nvPr>
            <p:ph type="sldNum" sz="quarter" idx="5"/>
          </p:nvPr>
        </p:nvSpPr>
        <p:spPr/>
        <p:txBody>
          <a:bodyPr/>
          <a:lstStyle/>
          <a:p>
            <a:fld id="{C87C4438-05CF-4422-80F6-43EA6CF53316}" type="slidenum">
              <a:rPr lang="en-GB" smtClean="0"/>
              <a:t>27</a:t>
            </a:fld>
            <a:endParaRPr lang="en-GB"/>
          </a:p>
        </p:txBody>
      </p:sp>
    </p:spTree>
    <p:extLst>
      <p:ext uri="{BB962C8B-B14F-4D97-AF65-F5344CB8AC3E}">
        <p14:creationId xmlns:p14="http://schemas.microsoft.com/office/powerpoint/2010/main" val="349347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a:t>
            </a:r>
          </a:p>
        </p:txBody>
      </p:sp>
      <p:sp>
        <p:nvSpPr>
          <p:cNvPr id="4" name="Slide Number Placeholder 3"/>
          <p:cNvSpPr>
            <a:spLocks noGrp="1"/>
          </p:cNvSpPr>
          <p:nvPr>
            <p:ph type="sldNum" sz="quarter" idx="5"/>
          </p:nvPr>
        </p:nvSpPr>
        <p:spPr/>
        <p:txBody>
          <a:bodyPr/>
          <a:lstStyle/>
          <a:p>
            <a:fld id="{C87C4438-05CF-4422-80F6-43EA6CF53316}" type="slidenum">
              <a:rPr lang="en-GB" smtClean="0"/>
              <a:t>28</a:t>
            </a:fld>
            <a:endParaRPr lang="en-GB"/>
          </a:p>
        </p:txBody>
      </p:sp>
    </p:spTree>
    <p:extLst>
      <p:ext uri="{BB962C8B-B14F-4D97-AF65-F5344CB8AC3E}">
        <p14:creationId xmlns:p14="http://schemas.microsoft.com/office/powerpoint/2010/main" val="1584485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a:t>
            </a:r>
          </a:p>
        </p:txBody>
      </p:sp>
      <p:sp>
        <p:nvSpPr>
          <p:cNvPr id="4" name="Slide Number Placeholder 3"/>
          <p:cNvSpPr>
            <a:spLocks noGrp="1"/>
          </p:cNvSpPr>
          <p:nvPr>
            <p:ph type="sldNum" sz="quarter" idx="5"/>
          </p:nvPr>
        </p:nvSpPr>
        <p:spPr/>
        <p:txBody>
          <a:bodyPr/>
          <a:lstStyle/>
          <a:p>
            <a:fld id="{C87C4438-05CF-4422-80F6-43EA6CF53316}" type="slidenum">
              <a:rPr lang="en-GB" smtClean="0"/>
              <a:t>29</a:t>
            </a:fld>
            <a:endParaRPr lang="en-GB"/>
          </a:p>
        </p:txBody>
      </p:sp>
    </p:spTree>
    <p:extLst>
      <p:ext uri="{BB962C8B-B14F-4D97-AF65-F5344CB8AC3E}">
        <p14:creationId xmlns:p14="http://schemas.microsoft.com/office/powerpoint/2010/main" val="2770105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a:t>
            </a:r>
          </a:p>
        </p:txBody>
      </p:sp>
      <p:sp>
        <p:nvSpPr>
          <p:cNvPr id="4" name="Slide Number Placeholder 3"/>
          <p:cNvSpPr>
            <a:spLocks noGrp="1"/>
          </p:cNvSpPr>
          <p:nvPr>
            <p:ph type="sldNum" sz="quarter" idx="5"/>
          </p:nvPr>
        </p:nvSpPr>
        <p:spPr/>
        <p:txBody>
          <a:bodyPr/>
          <a:lstStyle/>
          <a:p>
            <a:fld id="{C87C4438-05CF-4422-80F6-43EA6CF53316}" type="slidenum">
              <a:rPr lang="en-GB" smtClean="0"/>
              <a:t>30</a:t>
            </a:fld>
            <a:endParaRPr lang="en-GB"/>
          </a:p>
        </p:txBody>
      </p:sp>
    </p:spTree>
    <p:extLst>
      <p:ext uri="{BB962C8B-B14F-4D97-AF65-F5344CB8AC3E}">
        <p14:creationId xmlns:p14="http://schemas.microsoft.com/office/powerpoint/2010/main" val="1551865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Thomas</a:t>
            </a:r>
          </a:p>
        </p:txBody>
      </p:sp>
      <p:sp>
        <p:nvSpPr>
          <p:cNvPr id="4" name="Slide Number Placeholder 3"/>
          <p:cNvSpPr>
            <a:spLocks noGrp="1"/>
          </p:cNvSpPr>
          <p:nvPr>
            <p:ph type="sldNum" sz="quarter" idx="5"/>
          </p:nvPr>
        </p:nvSpPr>
        <p:spPr/>
        <p:txBody>
          <a:bodyPr/>
          <a:lstStyle/>
          <a:p>
            <a:fld id="{C87C4438-05CF-4422-80F6-43EA6CF53316}" type="slidenum">
              <a:rPr lang="en-GB" smtClean="0"/>
              <a:t>31</a:t>
            </a:fld>
            <a:endParaRPr lang="en-GB"/>
          </a:p>
        </p:txBody>
      </p:sp>
    </p:spTree>
    <p:extLst>
      <p:ext uri="{BB962C8B-B14F-4D97-AF65-F5344CB8AC3E}">
        <p14:creationId xmlns:p14="http://schemas.microsoft.com/office/powerpoint/2010/main" val="697063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Thomas</a:t>
            </a:r>
          </a:p>
        </p:txBody>
      </p:sp>
      <p:sp>
        <p:nvSpPr>
          <p:cNvPr id="4" name="Slide Number Placeholder 3"/>
          <p:cNvSpPr>
            <a:spLocks noGrp="1"/>
          </p:cNvSpPr>
          <p:nvPr>
            <p:ph type="sldNum" sz="quarter" idx="5"/>
          </p:nvPr>
        </p:nvSpPr>
        <p:spPr/>
        <p:txBody>
          <a:bodyPr/>
          <a:lstStyle/>
          <a:p>
            <a:fld id="{C87C4438-05CF-4422-80F6-43EA6CF53316}" type="slidenum">
              <a:rPr lang="en-GB" smtClean="0"/>
              <a:t>32</a:t>
            </a:fld>
            <a:endParaRPr lang="en-GB"/>
          </a:p>
        </p:txBody>
      </p:sp>
    </p:spTree>
    <p:extLst>
      <p:ext uri="{BB962C8B-B14F-4D97-AF65-F5344CB8AC3E}">
        <p14:creationId xmlns:p14="http://schemas.microsoft.com/office/powerpoint/2010/main" val="2937778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Adriana</a:t>
            </a:r>
          </a:p>
        </p:txBody>
      </p:sp>
      <p:sp>
        <p:nvSpPr>
          <p:cNvPr id="4" name="Slide Number Placeholder 3"/>
          <p:cNvSpPr>
            <a:spLocks noGrp="1"/>
          </p:cNvSpPr>
          <p:nvPr>
            <p:ph type="sldNum" sz="quarter" idx="5"/>
          </p:nvPr>
        </p:nvSpPr>
        <p:spPr/>
        <p:txBody>
          <a:bodyPr/>
          <a:lstStyle/>
          <a:p>
            <a:fld id="{C87C4438-05CF-4422-80F6-43EA6CF53316}" type="slidenum">
              <a:rPr lang="en-GB" smtClean="0"/>
              <a:t>33</a:t>
            </a:fld>
            <a:endParaRPr lang="en-GB"/>
          </a:p>
        </p:txBody>
      </p:sp>
    </p:spTree>
    <p:extLst>
      <p:ext uri="{BB962C8B-B14F-4D97-AF65-F5344CB8AC3E}">
        <p14:creationId xmlns:p14="http://schemas.microsoft.com/office/powerpoint/2010/main" val="345258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Thomas/Ettore</a:t>
            </a:r>
          </a:p>
          <a:p>
            <a:endParaRPr lang="en-GB"/>
          </a:p>
        </p:txBody>
      </p:sp>
      <p:sp>
        <p:nvSpPr>
          <p:cNvPr id="4" name="Slide Number Placeholder 3"/>
          <p:cNvSpPr>
            <a:spLocks noGrp="1"/>
          </p:cNvSpPr>
          <p:nvPr>
            <p:ph type="sldNum" sz="quarter" idx="5"/>
          </p:nvPr>
        </p:nvSpPr>
        <p:spPr/>
        <p:txBody>
          <a:bodyPr/>
          <a:lstStyle/>
          <a:p>
            <a:fld id="{C87C4438-05CF-4422-80F6-43EA6CF53316}" type="slidenum">
              <a:rPr lang="en-GB" smtClean="0"/>
              <a:t>5</a:t>
            </a:fld>
            <a:endParaRPr lang="en-GB"/>
          </a:p>
        </p:txBody>
      </p:sp>
    </p:spTree>
    <p:extLst>
      <p:ext uri="{BB962C8B-B14F-4D97-AF65-F5344CB8AC3E}">
        <p14:creationId xmlns:p14="http://schemas.microsoft.com/office/powerpoint/2010/main" val="1235080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Adriana</a:t>
            </a:r>
          </a:p>
        </p:txBody>
      </p:sp>
      <p:sp>
        <p:nvSpPr>
          <p:cNvPr id="4" name="Slide Number Placeholder 3"/>
          <p:cNvSpPr>
            <a:spLocks noGrp="1"/>
          </p:cNvSpPr>
          <p:nvPr>
            <p:ph type="sldNum" sz="quarter" idx="5"/>
          </p:nvPr>
        </p:nvSpPr>
        <p:spPr/>
        <p:txBody>
          <a:bodyPr/>
          <a:lstStyle/>
          <a:p>
            <a:fld id="{C87C4438-05CF-4422-80F6-43EA6CF53316}" type="slidenum">
              <a:rPr lang="en-GB" smtClean="0"/>
              <a:t>34</a:t>
            </a:fld>
            <a:endParaRPr lang="en-GB"/>
          </a:p>
        </p:txBody>
      </p:sp>
    </p:spTree>
    <p:extLst>
      <p:ext uri="{BB962C8B-B14F-4D97-AF65-F5344CB8AC3E}">
        <p14:creationId xmlns:p14="http://schemas.microsoft.com/office/powerpoint/2010/main" val="119761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Adriana</a:t>
            </a:r>
          </a:p>
        </p:txBody>
      </p:sp>
      <p:sp>
        <p:nvSpPr>
          <p:cNvPr id="4" name="Slide Number Placeholder 3"/>
          <p:cNvSpPr>
            <a:spLocks noGrp="1"/>
          </p:cNvSpPr>
          <p:nvPr>
            <p:ph type="sldNum" sz="quarter" idx="5"/>
          </p:nvPr>
        </p:nvSpPr>
        <p:spPr/>
        <p:txBody>
          <a:bodyPr/>
          <a:lstStyle/>
          <a:p>
            <a:fld id="{C87C4438-05CF-4422-80F6-43EA6CF53316}" type="slidenum">
              <a:rPr lang="en-GB" smtClean="0"/>
              <a:t>35</a:t>
            </a:fld>
            <a:endParaRPr lang="en-GB"/>
          </a:p>
        </p:txBody>
      </p:sp>
    </p:spTree>
    <p:extLst>
      <p:ext uri="{BB962C8B-B14F-4D97-AF65-F5344CB8AC3E}">
        <p14:creationId xmlns:p14="http://schemas.microsoft.com/office/powerpoint/2010/main" val="821162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Adriana – pool and cascade NFPs in 2 steps?</a:t>
            </a:r>
          </a:p>
        </p:txBody>
      </p:sp>
      <p:sp>
        <p:nvSpPr>
          <p:cNvPr id="4" name="Slide Number Placeholder 3"/>
          <p:cNvSpPr>
            <a:spLocks noGrp="1"/>
          </p:cNvSpPr>
          <p:nvPr>
            <p:ph type="sldNum" sz="quarter" idx="5"/>
          </p:nvPr>
        </p:nvSpPr>
        <p:spPr/>
        <p:txBody>
          <a:bodyPr/>
          <a:lstStyle/>
          <a:p>
            <a:fld id="{C87C4438-05CF-4422-80F6-43EA6CF53316}" type="slidenum">
              <a:rPr lang="en-GB" smtClean="0"/>
              <a:t>36</a:t>
            </a:fld>
            <a:endParaRPr lang="en-GB"/>
          </a:p>
        </p:txBody>
      </p:sp>
    </p:spTree>
    <p:extLst>
      <p:ext uri="{BB962C8B-B14F-4D97-AF65-F5344CB8AC3E}">
        <p14:creationId xmlns:p14="http://schemas.microsoft.com/office/powerpoint/2010/main" val="492512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Adriana</a:t>
            </a:r>
          </a:p>
        </p:txBody>
      </p:sp>
      <p:sp>
        <p:nvSpPr>
          <p:cNvPr id="4" name="Slide Number Placeholder 3"/>
          <p:cNvSpPr>
            <a:spLocks noGrp="1"/>
          </p:cNvSpPr>
          <p:nvPr>
            <p:ph type="sldNum" sz="quarter" idx="5"/>
          </p:nvPr>
        </p:nvSpPr>
        <p:spPr/>
        <p:txBody>
          <a:bodyPr/>
          <a:lstStyle/>
          <a:p>
            <a:fld id="{C87C4438-05CF-4422-80F6-43EA6CF53316}" type="slidenum">
              <a:rPr lang="en-GB" smtClean="0"/>
              <a:t>37</a:t>
            </a:fld>
            <a:endParaRPr lang="en-GB"/>
          </a:p>
        </p:txBody>
      </p:sp>
    </p:spTree>
    <p:extLst>
      <p:ext uri="{BB962C8B-B14F-4D97-AF65-F5344CB8AC3E}">
        <p14:creationId xmlns:p14="http://schemas.microsoft.com/office/powerpoint/2010/main" val="343303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Adriana</a:t>
            </a:r>
          </a:p>
        </p:txBody>
      </p:sp>
      <p:sp>
        <p:nvSpPr>
          <p:cNvPr id="4" name="Slide Number Placeholder 3"/>
          <p:cNvSpPr>
            <a:spLocks noGrp="1"/>
          </p:cNvSpPr>
          <p:nvPr>
            <p:ph type="sldNum" sz="quarter" idx="5"/>
          </p:nvPr>
        </p:nvSpPr>
        <p:spPr/>
        <p:txBody>
          <a:bodyPr/>
          <a:lstStyle/>
          <a:p>
            <a:fld id="{C87C4438-05CF-4422-80F6-43EA6CF53316}" type="slidenum">
              <a:rPr lang="en-GB" smtClean="0"/>
              <a:t>38</a:t>
            </a:fld>
            <a:endParaRPr lang="en-GB"/>
          </a:p>
        </p:txBody>
      </p:sp>
    </p:spTree>
    <p:extLst>
      <p:ext uri="{BB962C8B-B14F-4D97-AF65-F5344CB8AC3E}">
        <p14:creationId xmlns:p14="http://schemas.microsoft.com/office/powerpoint/2010/main" val="1768390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Thomas/Ettore</a:t>
            </a:r>
          </a:p>
        </p:txBody>
      </p:sp>
      <p:sp>
        <p:nvSpPr>
          <p:cNvPr id="4" name="Slide Number Placeholder 3"/>
          <p:cNvSpPr>
            <a:spLocks noGrp="1"/>
          </p:cNvSpPr>
          <p:nvPr>
            <p:ph type="sldNum" sz="quarter" idx="5"/>
          </p:nvPr>
        </p:nvSpPr>
        <p:spPr/>
        <p:txBody>
          <a:bodyPr/>
          <a:lstStyle/>
          <a:p>
            <a:fld id="{C87C4438-05CF-4422-80F6-43EA6CF53316}" type="slidenum">
              <a:rPr lang="en-GB" smtClean="0"/>
              <a:t>39</a:t>
            </a:fld>
            <a:endParaRPr lang="en-GB"/>
          </a:p>
        </p:txBody>
      </p:sp>
    </p:spTree>
    <p:extLst>
      <p:ext uri="{BB962C8B-B14F-4D97-AF65-F5344CB8AC3E}">
        <p14:creationId xmlns:p14="http://schemas.microsoft.com/office/powerpoint/2010/main" val="1819136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Thomas/Ettore</a:t>
            </a:r>
          </a:p>
        </p:txBody>
      </p:sp>
      <p:sp>
        <p:nvSpPr>
          <p:cNvPr id="4" name="Slide Number Placeholder 3"/>
          <p:cNvSpPr>
            <a:spLocks noGrp="1"/>
          </p:cNvSpPr>
          <p:nvPr>
            <p:ph type="sldNum" sz="quarter" idx="5"/>
          </p:nvPr>
        </p:nvSpPr>
        <p:spPr/>
        <p:txBody>
          <a:bodyPr/>
          <a:lstStyle/>
          <a:p>
            <a:fld id="{C87C4438-05CF-4422-80F6-43EA6CF53316}" type="slidenum">
              <a:rPr lang="en-GB" smtClean="0"/>
              <a:t>40</a:t>
            </a:fld>
            <a:endParaRPr lang="en-GB"/>
          </a:p>
        </p:txBody>
      </p:sp>
    </p:spTree>
    <p:extLst>
      <p:ext uri="{BB962C8B-B14F-4D97-AF65-F5344CB8AC3E}">
        <p14:creationId xmlns:p14="http://schemas.microsoft.com/office/powerpoint/2010/main" val="3003485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Thomas/Ettore</a:t>
            </a:r>
          </a:p>
        </p:txBody>
      </p:sp>
      <p:sp>
        <p:nvSpPr>
          <p:cNvPr id="4" name="Slide Number Placeholder 3"/>
          <p:cNvSpPr>
            <a:spLocks noGrp="1"/>
          </p:cNvSpPr>
          <p:nvPr>
            <p:ph type="sldNum" sz="quarter" idx="5"/>
          </p:nvPr>
        </p:nvSpPr>
        <p:spPr/>
        <p:txBody>
          <a:bodyPr/>
          <a:lstStyle/>
          <a:p>
            <a:fld id="{C87C4438-05CF-4422-80F6-43EA6CF53316}" type="slidenum">
              <a:rPr lang="en-GB" smtClean="0"/>
              <a:t>41</a:t>
            </a:fld>
            <a:endParaRPr lang="en-GB"/>
          </a:p>
        </p:txBody>
      </p:sp>
    </p:spTree>
    <p:extLst>
      <p:ext uri="{BB962C8B-B14F-4D97-AF65-F5344CB8AC3E}">
        <p14:creationId xmlns:p14="http://schemas.microsoft.com/office/powerpoint/2010/main" val="2251751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a:t>
            </a:r>
          </a:p>
        </p:txBody>
      </p:sp>
      <p:sp>
        <p:nvSpPr>
          <p:cNvPr id="4" name="Slide Number Placeholder 3"/>
          <p:cNvSpPr>
            <a:spLocks noGrp="1"/>
          </p:cNvSpPr>
          <p:nvPr>
            <p:ph type="sldNum" sz="quarter" idx="5"/>
          </p:nvPr>
        </p:nvSpPr>
        <p:spPr/>
        <p:txBody>
          <a:bodyPr/>
          <a:lstStyle/>
          <a:p>
            <a:fld id="{C87C4438-05CF-4422-80F6-43EA6CF53316}" type="slidenum">
              <a:rPr lang="en-GB" smtClean="0"/>
              <a:t>43</a:t>
            </a:fld>
            <a:endParaRPr lang="en-GB"/>
          </a:p>
        </p:txBody>
      </p:sp>
    </p:spTree>
    <p:extLst>
      <p:ext uri="{BB962C8B-B14F-4D97-AF65-F5344CB8AC3E}">
        <p14:creationId xmlns:p14="http://schemas.microsoft.com/office/powerpoint/2010/main" val="3671824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a:t>
            </a:r>
          </a:p>
        </p:txBody>
      </p:sp>
      <p:sp>
        <p:nvSpPr>
          <p:cNvPr id="4" name="Slide Number Placeholder 3"/>
          <p:cNvSpPr>
            <a:spLocks noGrp="1"/>
          </p:cNvSpPr>
          <p:nvPr>
            <p:ph type="sldNum" sz="quarter" idx="5"/>
          </p:nvPr>
        </p:nvSpPr>
        <p:spPr/>
        <p:txBody>
          <a:bodyPr/>
          <a:lstStyle/>
          <a:p>
            <a:fld id="{C87C4438-05CF-4422-80F6-43EA6CF53316}" type="slidenum">
              <a:rPr lang="en-GB" smtClean="0"/>
              <a:t>44</a:t>
            </a:fld>
            <a:endParaRPr lang="en-GB"/>
          </a:p>
        </p:txBody>
      </p:sp>
    </p:spTree>
    <p:extLst>
      <p:ext uri="{BB962C8B-B14F-4D97-AF65-F5344CB8AC3E}">
        <p14:creationId xmlns:p14="http://schemas.microsoft.com/office/powerpoint/2010/main" val="93128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Hanh</a:t>
            </a:r>
          </a:p>
        </p:txBody>
      </p:sp>
      <p:sp>
        <p:nvSpPr>
          <p:cNvPr id="4" name="Slide Number Placeholder 3"/>
          <p:cNvSpPr>
            <a:spLocks noGrp="1"/>
          </p:cNvSpPr>
          <p:nvPr>
            <p:ph type="sldNum" sz="quarter" idx="5"/>
          </p:nvPr>
        </p:nvSpPr>
        <p:spPr/>
        <p:txBody>
          <a:bodyPr/>
          <a:lstStyle/>
          <a:p>
            <a:fld id="{C87C4438-05CF-4422-80F6-43EA6CF53316}" type="slidenum">
              <a:rPr lang="en-GB" smtClean="0"/>
              <a:t>6</a:t>
            </a:fld>
            <a:endParaRPr lang="en-GB"/>
          </a:p>
        </p:txBody>
      </p:sp>
    </p:spTree>
    <p:extLst>
      <p:ext uri="{BB962C8B-B14F-4D97-AF65-F5344CB8AC3E}">
        <p14:creationId xmlns:p14="http://schemas.microsoft.com/office/powerpoint/2010/main" val="1509011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a:t>
            </a:r>
          </a:p>
        </p:txBody>
      </p:sp>
      <p:sp>
        <p:nvSpPr>
          <p:cNvPr id="4" name="Slide Number Placeholder 3"/>
          <p:cNvSpPr>
            <a:spLocks noGrp="1"/>
          </p:cNvSpPr>
          <p:nvPr>
            <p:ph type="sldNum" sz="quarter" idx="5"/>
          </p:nvPr>
        </p:nvSpPr>
        <p:spPr/>
        <p:txBody>
          <a:bodyPr/>
          <a:lstStyle/>
          <a:p>
            <a:fld id="{C87C4438-05CF-4422-80F6-43EA6CF53316}" type="slidenum">
              <a:rPr lang="en-GB" smtClean="0"/>
              <a:t>45</a:t>
            </a:fld>
            <a:endParaRPr lang="en-GB"/>
          </a:p>
        </p:txBody>
      </p:sp>
    </p:spTree>
    <p:extLst>
      <p:ext uri="{BB962C8B-B14F-4D97-AF65-F5344CB8AC3E}">
        <p14:creationId xmlns:p14="http://schemas.microsoft.com/office/powerpoint/2010/main" val="3127052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a:t>
            </a:r>
          </a:p>
        </p:txBody>
      </p:sp>
      <p:sp>
        <p:nvSpPr>
          <p:cNvPr id="4" name="Slide Number Placeholder 3"/>
          <p:cNvSpPr>
            <a:spLocks noGrp="1"/>
          </p:cNvSpPr>
          <p:nvPr>
            <p:ph type="sldNum" sz="quarter" idx="5"/>
          </p:nvPr>
        </p:nvSpPr>
        <p:spPr/>
        <p:txBody>
          <a:bodyPr/>
          <a:lstStyle/>
          <a:p>
            <a:fld id="{C87C4438-05CF-4422-80F6-43EA6CF53316}" type="slidenum">
              <a:rPr lang="en-GB" smtClean="0"/>
              <a:t>46</a:t>
            </a:fld>
            <a:endParaRPr lang="en-GB"/>
          </a:p>
        </p:txBody>
      </p:sp>
    </p:spTree>
    <p:extLst>
      <p:ext uri="{BB962C8B-B14F-4D97-AF65-F5344CB8AC3E}">
        <p14:creationId xmlns:p14="http://schemas.microsoft.com/office/powerpoint/2010/main" val="263255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a:t>
            </a:r>
          </a:p>
        </p:txBody>
      </p:sp>
      <p:sp>
        <p:nvSpPr>
          <p:cNvPr id="4" name="Slide Number Placeholder 3"/>
          <p:cNvSpPr>
            <a:spLocks noGrp="1"/>
          </p:cNvSpPr>
          <p:nvPr>
            <p:ph type="sldNum" sz="quarter" idx="5"/>
          </p:nvPr>
        </p:nvSpPr>
        <p:spPr/>
        <p:txBody>
          <a:bodyPr/>
          <a:lstStyle/>
          <a:p>
            <a:fld id="{C87C4438-05CF-4422-80F6-43EA6CF53316}" type="slidenum">
              <a:rPr lang="en-GB" smtClean="0"/>
              <a:t>47</a:t>
            </a:fld>
            <a:endParaRPr lang="en-GB"/>
          </a:p>
        </p:txBody>
      </p:sp>
    </p:spTree>
    <p:extLst>
      <p:ext uri="{BB962C8B-B14F-4D97-AF65-F5344CB8AC3E}">
        <p14:creationId xmlns:p14="http://schemas.microsoft.com/office/powerpoint/2010/main" val="2998174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a:t>
            </a:r>
          </a:p>
        </p:txBody>
      </p:sp>
      <p:sp>
        <p:nvSpPr>
          <p:cNvPr id="4" name="Slide Number Placeholder 3"/>
          <p:cNvSpPr>
            <a:spLocks noGrp="1"/>
          </p:cNvSpPr>
          <p:nvPr>
            <p:ph type="sldNum" sz="quarter" idx="5"/>
          </p:nvPr>
        </p:nvSpPr>
        <p:spPr/>
        <p:txBody>
          <a:bodyPr/>
          <a:lstStyle/>
          <a:p>
            <a:fld id="{C87C4438-05CF-4422-80F6-43EA6CF53316}" type="slidenum">
              <a:rPr lang="en-GB" smtClean="0"/>
              <a:t>48</a:t>
            </a:fld>
            <a:endParaRPr lang="en-GB"/>
          </a:p>
        </p:txBody>
      </p:sp>
    </p:spTree>
    <p:extLst>
      <p:ext uri="{BB962C8B-B14F-4D97-AF65-F5344CB8AC3E}">
        <p14:creationId xmlns:p14="http://schemas.microsoft.com/office/powerpoint/2010/main" val="2565502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Ettore</a:t>
            </a:r>
          </a:p>
        </p:txBody>
      </p:sp>
      <p:sp>
        <p:nvSpPr>
          <p:cNvPr id="4" name="Slide Number Placeholder 3"/>
          <p:cNvSpPr>
            <a:spLocks noGrp="1"/>
          </p:cNvSpPr>
          <p:nvPr>
            <p:ph type="sldNum" sz="quarter" idx="5"/>
          </p:nvPr>
        </p:nvSpPr>
        <p:spPr/>
        <p:txBody>
          <a:bodyPr/>
          <a:lstStyle/>
          <a:p>
            <a:fld id="{C87C4438-05CF-4422-80F6-43EA6CF53316}" type="slidenum">
              <a:rPr lang="en-GB" smtClean="0"/>
              <a:t>50</a:t>
            </a:fld>
            <a:endParaRPr lang="en-GB"/>
          </a:p>
        </p:txBody>
      </p:sp>
    </p:spTree>
    <p:extLst>
      <p:ext uri="{BB962C8B-B14F-4D97-AF65-F5344CB8AC3E}">
        <p14:creationId xmlns:p14="http://schemas.microsoft.com/office/powerpoint/2010/main" val="1514004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Svetla</a:t>
            </a:r>
          </a:p>
        </p:txBody>
      </p:sp>
      <p:sp>
        <p:nvSpPr>
          <p:cNvPr id="4" name="Slide Number Placeholder 3"/>
          <p:cNvSpPr>
            <a:spLocks noGrp="1"/>
          </p:cNvSpPr>
          <p:nvPr>
            <p:ph type="sldNum" sz="quarter" idx="5"/>
          </p:nvPr>
        </p:nvSpPr>
        <p:spPr/>
        <p:txBody>
          <a:bodyPr/>
          <a:lstStyle/>
          <a:p>
            <a:fld id="{C87C4438-05CF-4422-80F6-43EA6CF53316}" type="slidenum">
              <a:rPr lang="en-GB" smtClean="0"/>
              <a:t>51</a:t>
            </a:fld>
            <a:endParaRPr lang="en-GB"/>
          </a:p>
        </p:txBody>
      </p:sp>
    </p:spTree>
    <p:extLst>
      <p:ext uri="{BB962C8B-B14F-4D97-AF65-F5344CB8AC3E}">
        <p14:creationId xmlns:p14="http://schemas.microsoft.com/office/powerpoint/2010/main" val="3586389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Ettore</a:t>
            </a:r>
          </a:p>
        </p:txBody>
      </p:sp>
      <p:sp>
        <p:nvSpPr>
          <p:cNvPr id="4" name="Slide Number Placeholder 3"/>
          <p:cNvSpPr>
            <a:spLocks noGrp="1"/>
          </p:cNvSpPr>
          <p:nvPr>
            <p:ph type="sldNum" sz="quarter" idx="5"/>
          </p:nvPr>
        </p:nvSpPr>
        <p:spPr/>
        <p:txBody>
          <a:bodyPr/>
          <a:lstStyle/>
          <a:p>
            <a:fld id="{C87C4438-05CF-4422-80F6-43EA6CF53316}" type="slidenum">
              <a:rPr lang="en-GB" smtClean="0"/>
              <a:t>52</a:t>
            </a:fld>
            <a:endParaRPr lang="en-GB"/>
          </a:p>
        </p:txBody>
      </p:sp>
    </p:spTree>
    <p:extLst>
      <p:ext uri="{BB962C8B-B14F-4D97-AF65-F5344CB8AC3E}">
        <p14:creationId xmlns:p14="http://schemas.microsoft.com/office/powerpoint/2010/main" val="2011154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Svetla </a:t>
            </a:r>
          </a:p>
        </p:txBody>
      </p:sp>
      <p:sp>
        <p:nvSpPr>
          <p:cNvPr id="4" name="Slide Number Placeholder 3"/>
          <p:cNvSpPr>
            <a:spLocks noGrp="1"/>
          </p:cNvSpPr>
          <p:nvPr>
            <p:ph type="sldNum" sz="quarter" idx="5"/>
          </p:nvPr>
        </p:nvSpPr>
        <p:spPr/>
        <p:txBody>
          <a:bodyPr/>
          <a:lstStyle/>
          <a:p>
            <a:fld id="{C87C4438-05CF-4422-80F6-43EA6CF53316}" type="slidenum">
              <a:rPr lang="en-GB" smtClean="0"/>
              <a:t>53</a:t>
            </a:fld>
            <a:endParaRPr lang="en-GB"/>
          </a:p>
        </p:txBody>
      </p:sp>
    </p:spTree>
    <p:extLst>
      <p:ext uri="{BB962C8B-B14F-4D97-AF65-F5344CB8AC3E}">
        <p14:creationId xmlns:p14="http://schemas.microsoft.com/office/powerpoint/2010/main" val="2712038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Ettore</a:t>
            </a:r>
          </a:p>
        </p:txBody>
      </p:sp>
      <p:sp>
        <p:nvSpPr>
          <p:cNvPr id="4" name="Slide Number Placeholder 3"/>
          <p:cNvSpPr>
            <a:spLocks noGrp="1"/>
          </p:cNvSpPr>
          <p:nvPr>
            <p:ph type="sldNum" sz="quarter" idx="5"/>
          </p:nvPr>
        </p:nvSpPr>
        <p:spPr/>
        <p:txBody>
          <a:bodyPr/>
          <a:lstStyle/>
          <a:p>
            <a:fld id="{C87C4438-05CF-4422-80F6-43EA6CF53316}" type="slidenum">
              <a:rPr lang="en-GB" smtClean="0"/>
              <a:t>54</a:t>
            </a:fld>
            <a:endParaRPr lang="en-GB"/>
          </a:p>
        </p:txBody>
      </p:sp>
    </p:spTree>
    <p:extLst>
      <p:ext uri="{BB962C8B-B14F-4D97-AF65-F5344CB8AC3E}">
        <p14:creationId xmlns:p14="http://schemas.microsoft.com/office/powerpoint/2010/main" val="367545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Svetla </a:t>
            </a:r>
          </a:p>
        </p:txBody>
      </p:sp>
      <p:sp>
        <p:nvSpPr>
          <p:cNvPr id="4" name="Slide Number Placeholder 3"/>
          <p:cNvSpPr>
            <a:spLocks noGrp="1"/>
          </p:cNvSpPr>
          <p:nvPr>
            <p:ph type="sldNum" sz="quarter" idx="5"/>
          </p:nvPr>
        </p:nvSpPr>
        <p:spPr/>
        <p:txBody>
          <a:bodyPr/>
          <a:lstStyle/>
          <a:p>
            <a:fld id="{C87C4438-05CF-4422-80F6-43EA6CF53316}" type="slidenum">
              <a:rPr lang="en-GB" smtClean="0"/>
              <a:t>55</a:t>
            </a:fld>
            <a:endParaRPr lang="en-GB"/>
          </a:p>
        </p:txBody>
      </p:sp>
    </p:spTree>
    <p:extLst>
      <p:ext uri="{BB962C8B-B14F-4D97-AF65-F5344CB8AC3E}">
        <p14:creationId xmlns:p14="http://schemas.microsoft.com/office/powerpoint/2010/main" val="357758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Ettore</a:t>
            </a:r>
          </a:p>
        </p:txBody>
      </p:sp>
      <p:sp>
        <p:nvSpPr>
          <p:cNvPr id="4" name="Slide Number Placeholder 3"/>
          <p:cNvSpPr>
            <a:spLocks noGrp="1"/>
          </p:cNvSpPr>
          <p:nvPr>
            <p:ph type="sldNum" sz="quarter" idx="5"/>
          </p:nvPr>
        </p:nvSpPr>
        <p:spPr/>
        <p:txBody>
          <a:bodyPr/>
          <a:lstStyle/>
          <a:p>
            <a:fld id="{C87C4438-05CF-4422-80F6-43EA6CF53316}" type="slidenum">
              <a:rPr lang="en-GB" smtClean="0"/>
              <a:t>7</a:t>
            </a:fld>
            <a:endParaRPr lang="en-GB"/>
          </a:p>
        </p:txBody>
      </p:sp>
    </p:spTree>
    <p:extLst>
      <p:ext uri="{BB962C8B-B14F-4D97-AF65-F5344CB8AC3E}">
        <p14:creationId xmlns:p14="http://schemas.microsoft.com/office/powerpoint/2010/main" val="4220180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67</a:t>
            </a:fld>
            <a:endParaRPr lang="en-GB"/>
          </a:p>
        </p:txBody>
      </p:sp>
    </p:spTree>
    <p:extLst>
      <p:ext uri="{BB962C8B-B14F-4D97-AF65-F5344CB8AC3E}">
        <p14:creationId xmlns:p14="http://schemas.microsoft.com/office/powerpoint/2010/main" val="1347383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69</a:t>
            </a:fld>
            <a:endParaRPr lang="en-GB"/>
          </a:p>
        </p:txBody>
      </p:sp>
    </p:spTree>
    <p:extLst>
      <p:ext uri="{BB962C8B-B14F-4D97-AF65-F5344CB8AC3E}">
        <p14:creationId xmlns:p14="http://schemas.microsoft.com/office/powerpoint/2010/main" val="282788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70</a:t>
            </a:fld>
            <a:endParaRPr lang="en-GB"/>
          </a:p>
        </p:txBody>
      </p:sp>
    </p:spTree>
    <p:extLst>
      <p:ext uri="{BB962C8B-B14F-4D97-AF65-F5344CB8AC3E}">
        <p14:creationId xmlns:p14="http://schemas.microsoft.com/office/powerpoint/2010/main" val="278519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Ettore</a:t>
            </a:r>
          </a:p>
        </p:txBody>
      </p:sp>
      <p:sp>
        <p:nvSpPr>
          <p:cNvPr id="4" name="Slide Number Placeholder 3"/>
          <p:cNvSpPr>
            <a:spLocks noGrp="1"/>
          </p:cNvSpPr>
          <p:nvPr>
            <p:ph type="sldNum" sz="quarter" idx="5"/>
          </p:nvPr>
        </p:nvSpPr>
        <p:spPr/>
        <p:txBody>
          <a:bodyPr/>
          <a:lstStyle/>
          <a:p>
            <a:fld id="{C87C4438-05CF-4422-80F6-43EA6CF53316}" type="slidenum">
              <a:rPr lang="en-GB" smtClean="0"/>
              <a:t>8</a:t>
            </a:fld>
            <a:endParaRPr lang="en-GB"/>
          </a:p>
        </p:txBody>
      </p:sp>
    </p:spTree>
    <p:extLst>
      <p:ext uri="{BB962C8B-B14F-4D97-AF65-F5344CB8AC3E}">
        <p14:creationId xmlns:p14="http://schemas.microsoft.com/office/powerpoint/2010/main" val="115808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Ettore</a:t>
            </a:r>
          </a:p>
        </p:txBody>
      </p:sp>
      <p:sp>
        <p:nvSpPr>
          <p:cNvPr id="4" name="Slide Number Placeholder 3"/>
          <p:cNvSpPr>
            <a:spLocks noGrp="1"/>
          </p:cNvSpPr>
          <p:nvPr>
            <p:ph type="sldNum" sz="quarter" idx="5"/>
          </p:nvPr>
        </p:nvSpPr>
        <p:spPr/>
        <p:txBody>
          <a:bodyPr/>
          <a:lstStyle/>
          <a:p>
            <a:fld id="{C87C4438-05CF-4422-80F6-43EA6CF53316}" type="slidenum">
              <a:rPr lang="en-GB" smtClean="0"/>
              <a:t>9</a:t>
            </a:fld>
            <a:endParaRPr lang="en-GB"/>
          </a:p>
        </p:txBody>
      </p:sp>
    </p:spTree>
    <p:extLst>
      <p:ext uri="{BB962C8B-B14F-4D97-AF65-F5344CB8AC3E}">
        <p14:creationId xmlns:p14="http://schemas.microsoft.com/office/powerpoint/2010/main" val="334232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Ettore</a:t>
            </a:r>
          </a:p>
        </p:txBody>
      </p:sp>
      <p:sp>
        <p:nvSpPr>
          <p:cNvPr id="4" name="Slide Number Placeholder 3"/>
          <p:cNvSpPr>
            <a:spLocks noGrp="1"/>
          </p:cNvSpPr>
          <p:nvPr>
            <p:ph type="sldNum" sz="quarter" idx="5"/>
          </p:nvPr>
        </p:nvSpPr>
        <p:spPr/>
        <p:txBody>
          <a:bodyPr/>
          <a:lstStyle/>
          <a:p>
            <a:fld id="{C87C4438-05CF-4422-80F6-43EA6CF53316}" type="slidenum">
              <a:rPr lang="en-GB" smtClean="0"/>
              <a:t>10</a:t>
            </a:fld>
            <a:endParaRPr lang="en-GB"/>
          </a:p>
        </p:txBody>
      </p:sp>
    </p:spTree>
    <p:extLst>
      <p:ext uri="{BB962C8B-B14F-4D97-AF65-F5344CB8AC3E}">
        <p14:creationId xmlns:p14="http://schemas.microsoft.com/office/powerpoint/2010/main" val="319170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Ettore</a:t>
            </a:r>
          </a:p>
        </p:txBody>
      </p:sp>
      <p:sp>
        <p:nvSpPr>
          <p:cNvPr id="4" name="Slide Number Placeholder 3"/>
          <p:cNvSpPr>
            <a:spLocks noGrp="1"/>
          </p:cNvSpPr>
          <p:nvPr>
            <p:ph type="sldNum" sz="quarter" idx="5"/>
          </p:nvPr>
        </p:nvSpPr>
        <p:spPr/>
        <p:txBody>
          <a:bodyPr/>
          <a:lstStyle/>
          <a:p>
            <a:fld id="{C87C4438-05CF-4422-80F6-43EA6CF53316}" type="slidenum">
              <a:rPr lang="en-GB" smtClean="0"/>
              <a:t>11</a:t>
            </a:fld>
            <a:endParaRPr lang="en-GB"/>
          </a:p>
        </p:txBody>
      </p:sp>
    </p:spTree>
    <p:extLst>
      <p:ext uri="{BB962C8B-B14F-4D97-AF65-F5344CB8AC3E}">
        <p14:creationId xmlns:p14="http://schemas.microsoft.com/office/powerpoint/2010/main" val="4285264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European Centre for Disease Prevention and Control </a:t>
            </a:r>
            <a:endParaRPr lang="en-GB"/>
          </a:p>
        </p:txBody>
      </p:sp>
    </p:spTree>
    <p:extLst>
      <p:ext uri="{BB962C8B-B14F-4D97-AF65-F5344CB8AC3E}">
        <p14:creationId xmlns:p14="http://schemas.microsoft.com/office/powerpoint/2010/main" val="112769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Tree>
    <p:extLst>
      <p:ext uri="{BB962C8B-B14F-4D97-AF65-F5344CB8AC3E}">
        <p14:creationId xmlns:p14="http://schemas.microsoft.com/office/powerpoint/2010/main" val="138375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Tree>
    <p:extLst>
      <p:ext uri="{BB962C8B-B14F-4D97-AF65-F5344CB8AC3E}">
        <p14:creationId xmlns:p14="http://schemas.microsoft.com/office/powerpoint/2010/main" val="349096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22BD5-DDCB-67A2-D760-860003B26EAC}"/>
              </a:ext>
            </a:extLst>
          </p:cNvPr>
          <p:cNvSpPr>
            <a:spLocks noGrp="1"/>
          </p:cNvSpPr>
          <p:nvPr>
            <p:ph type="dt" sz="half" idx="10"/>
          </p:nvPr>
        </p:nvSpPr>
        <p:spPr/>
        <p:txBody>
          <a:bodyPr/>
          <a:lstStyle/>
          <a:p>
            <a:fld id="{6CE8339A-AD4C-4299-B676-C4ADA05616EE}" type="datetime1">
              <a:rPr lang="en-GB" smtClean="0"/>
              <a:t>01/03/2024</a:t>
            </a:fld>
            <a:endParaRPr lang="en-GB"/>
          </a:p>
        </p:txBody>
      </p:sp>
      <p:sp>
        <p:nvSpPr>
          <p:cNvPr id="3" name="Footer Placeholder 2">
            <a:extLst>
              <a:ext uri="{FF2B5EF4-FFF2-40B4-BE49-F238E27FC236}">
                <a16:creationId xmlns:a16="http://schemas.microsoft.com/office/drawing/2014/main" id="{F0CA5E63-749E-3167-026C-4717E6A987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B491CE-818A-3C24-CCDE-85121DBDEBC7}"/>
              </a:ext>
            </a:extLst>
          </p:cNvPr>
          <p:cNvSpPr>
            <a:spLocks noGrp="1"/>
          </p:cNvSpPr>
          <p:nvPr>
            <p:ph type="sldNum" sz="quarter" idx="12"/>
          </p:nvPr>
        </p:nvSpPr>
        <p:spPr/>
        <p:txBody>
          <a:bodyPr/>
          <a:lstStyle/>
          <a:p>
            <a:fld id="{F9E29A8E-A0F1-419A-8E8B-A78BF9C70DE8}" type="slidenum">
              <a:rPr lang="en-GB" smtClean="0"/>
              <a:t>‹#›</a:t>
            </a:fld>
            <a:endParaRPr lang="en-GB"/>
          </a:p>
        </p:txBody>
      </p:sp>
    </p:spTree>
    <p:extLst>
      <p:ext uri="{BB962C8B-B14F-4D97-AF65-F5344CB8AC3E}">
        <p14:creationId xmlns:p14="http://schemas.microsoft.com/office/powerpoint/2010/main" val="350692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01/03/2024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
        <p:nvSpPr>
          <p:cNvPr id="8" name="TextBox 7">
            <a:extLst>
              <a:ext uri="{FF2B5EF4-FFF2-40B4-BE49-F238E27FC236}">
                <a16:creationId xmlns:a16="http://schemas.microsoft.com/office/drawing/2014/main" id="{203FFD6E-0A72-7F2E-8A5C-D749715FB5DE}"/>
              </a:ext>
            </a:extLst>
          </p:cNvPr>
          <p:cNvSpPr txBox="1"/>
          <p:nvPr userDrawn="1">
            <p:extLst>
              <p:ext uri="{1162E1C5-73C7-4A58-AE30-91384D911F3F}">
                <p184:classification xmlns:p184="http://schemas.microsoft.com/office/powerpoint/2018/4/main" val="hdr"/>
              </p:ext>
            </p:extLst>
          </p:nvPr>
        </p:nvSpPr>
        <p:spPr>
          <a:xfrm>
            <a:off x="5708650" y="63500"/>
            <a:ext cx="803275"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ECDC NORMAL</a:t>
            </a:r>
          </a:p>
        </p:txBody>
      </p:sp>
    </p:spTree>
    <p:extLst>
      <p:ext uri="{BB962C8B-B14F-4D97-AF65-F5344CB8AC3E}">
        <p14:creationId xmlns:p14="http://schemas.microsoft.com/office/powerpoint/2010/main" val="415149323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xml"/><Relationship Id="rId7" Type="http://schemas.openxmlformats.org/officeDocument/2006/relationships/notesSlide" Target="../notesSlides/notesSlide40.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4.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xml"/><Relationship Id="rId7" Type="http://schemas.openxmlformats.org/officeDocument/2006/relationships/notesSlide" Target="../notesSlides/notesSlide4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4.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4.xml"/><Relationship Id="rId7" Type="http://schemas.openxmlformats.org/officeDocument/2006/relationships/notesSlide" Target="../notesSlides/notesSlide4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4.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cdc.europa.eu/en/about-ecdc/what-we-do/partners-and-networks/support-and-services-eueea-countries/health-task-force"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odcasters.spotify.com/pod/show/ecdc/episodes/Episode-38---Orla-Condell---A-Health-Emergency-Task-Force-e24tood/a-a9tucbv"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lbHyAV79N3I"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a:t>Handover from the Ad Hoc EUHTF Working Group to the EUHTF Advisory Group</a:t>
            </a:r>
          </a:p>
        </p:txBody>
      </p:sp>
      <p:sp>
        <p:nvSpPr>
          <p:cNvPr id="7" name="Subtitle 6"/>
          <p:cNvSpPr>
            <a:spLocks noGrp="1"/>
          </p:cNvSpPr>
          <p:nvPr>
            <p:ph type="subTitle" idx="1"/>
          </p:nvPr>
        </p:nvSpPr>
        <p:spPr/>
        <p:txBody>
          <a:bodyPr/>
          <a:lstStyle/>
          <a:p>
            <a:r>
              <a:rPr lang="en-GB"/>
              <a:t>EU Health Task Force</a:t>
            </a:r>
          </a:p>
        </p:txBody>
      </p:sp>
      <p:sp>
        <p:nvSpPr>
          <p:cNvPr id="5" name="Text Box 4"/>
          <p:cNvSpPr txBox="1">
            <a:spLocks noChangeArrowheads="1"/>
          </p:cNvSpPr>
          <p:nvPr/>
        </p:nvSpPr>
        <p:spPr bwMode="auto">
          <a:xfrm>
            <a:off x="648000" y="5868785"/>
            <a:ext cx="10869432" cy="781755"/>
          </a:xfrm>
          <a:prstGeom prst="rect">
            <a:avLst/>
          </a:prstGeom>
          <a:noFill/>
          <a:ln w="38100">
            <a:noFill/>
            <a:miter lim="800000"/>
            <a:headEnd/>
            <a:tailEnd/>
          </a:ln>
          <a:effectLst/>
        </p:spPr>
        <p:txBody>
          <a:bodyPr lIns="0" tIns="0" rIns="0" bIns="0" anchor="b"/>
          <a:lstStyle/>
          <a:p>
            <a:pPr eaLnBrk="0" fontAlgn="base" hangingPunct="0">
              <a:lnSpc>
                <a:spcPct val="90000"/>
              </a:lnSpc>
              <a:spcBef>
                <a:spcPct val="0"/>
              </a:spcBef>
              <a:spcAft>
                <a:spcPct val="30000"/>
              </a:spcAft>
            </a:pPr>
            <a:br>
              <a:rPr lang="en-GB" sz="2000">
                <a:solidFill>
                  <a:prstClr val="white"/>
                </a:solidFill>
                <a:latin typeface="Tahoma" pitchFamily="34" charset="0"/>
              </a:rPr>
            </a:br>
            <a:r>
              <a:rPr lang="en-GB" sz="2000">
                <a:solidFill>
                  <a:prstClr val="white"/>
                </a:solidFill>
                <a:latin typeface="Tahoma" pitchFamily="34" charset="0"/>
              </a:rPr>
              <a:t>ECDC, Stockholm – 25/01/2024</a:t>
            </a:r>
          </a:p>
        </p:txBody>
      </p:sp>
    </p:spTree>
    <p:extLst>
      <p:ext uri="{BB962C8B-B14F-4D97-AF65-F5344CB8AC3E}">
        <p14:creationId xmlns:p14="http://schemas.microsoft.com/office/powerpoint/2010/main" val="227450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1F10-47F4-77B1-C7C8-DB6053E5D919}"/>
              </a:ext>
            </a:extLst>
          </p:cNvPr>
          <p:cNvSpPr>
            <a:spLocks noGrp="1"/>
          </p:cNvSpPr>
          <p:nvPr>
            <p:ph type="title"/>
          </p:nvPr>
        </p:nvSpPr>
        <p:spPr/>
        <p:txBody>
          <a:bodyPr/>
          <a:lstStyle/>
          <a:p>
            <a:r>
              <a:rPr lang="en-GB"/>
              <a:t>Member States participants</a:t>
            </a:r>
          </a:p>
        </p:txBody>
      </p:sp>
      <p:sp>
        <p:nvSpPr>
          <p:cNvPr id="5" name="Slide Number Placeholder 4">
            <a:extLst>
              <a:ext uri="{FF2B5EF4-FFF2-40B4-BE49-F238E27FC236}">
                <a16:creationId xmlns:a16="http://schemas.microsoft.com/office/drawing/2014/main" id="{CBBD5F67-E287-B557-05EF-A80981DC240D}"/>
              </a:ext>
            </a:extLst>
          </p:cNvPr>
          <p:cNvSpPr>
            <a:spLocks noGrp="1"/>
          </p:cNvSpPr>
          <p:nvPr>
            <p:ph type="sldNum" sz="quarter" idx="12"/>
          </p:nvPr>
        </p:nvSpPr>
        <p:spPr/>
        <p:txBody>
          <a:bodyPr/>
          <a:lstStyle/>
          <a:p>
            <a:fld id="{F9E29A8E-A0F1-419A-8E8B-A78BF9C70DE8}" type="slidenum">
              <a:rPr lang="en-GB" smtClean="0"/>
              <a:pPr/>
              <a:t>10</a:t>
            </a:fld>
            <a:endParaRPr lang="en-GB"/>
          </a:p>
        </p:txBody>
      </p:sp>
      <p:graphicFrame>
        <p:nvGraphicFramePr>
          <p:cNvPr id="4" name="Table 3">
            <a:extLst>
              <a:ext uri="{FF2B5EF4-FFF2-40B4-BE49-F238E27FC236}">
                <a16:creationId xmlns:a16="http://schemas.microsoft.com/office/drawing/2014/main" id="{28B22026-8554-F371-CCF2-F620B26E6536}"/>
              </a:ext>
            </a:extLst>
          </p:cNvPr>
          <p:cNvGraphicFramePr>
            <a:graphicFrameLocks noGrp="1"/>
          </p:cNvGraphicFramePr>
          <p:nvPr>
            <p:extLst>
              <p:ext uri="{D42A27DB-BD31-4B8C-83A1-F6EECF244321}">
                <p14:modId xmlns:p14="http://schemas.microsoft.com/office/powerpoint/2010/main" val="550270238"/>
              </p:ext>
            </p:extLst>
          </p:nvPr>
        </p:nvGraphicFramePr>
        <p:xfrm>
          <a:off x="484294" y="1389859"/>
          <a:ext cx="5328000" cy="4649374"/>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2791823057"/>
                    </a:ext>
                  </a:extLst>
                </a:gridCol>
                <a:gridCol w="1908000">
                  <a:extLst>
                    <a:ext uri="{9D8B030D-6E8A-4147-A177-3AD203B41FA5}">
                      <a16:colId xmlns:a16="http://schemas.microsoft.com/office/drawing/2014/main" val="357399066"/>
                    </a:ext>
                  </a:extLst>
                </a:gridCol>
                <a:gridCol w="2844000">
                  <a:extLst>
                    <a:ext uri="{9D8B030D-6E8A-4147-A177-3AD203B41FA5}">
                      <a16:colId xmlns:a16="http://schemas.microsoft.com/office/drawing/2014/main" val="2342220321"/>
                    </a:ext>
                  </a:extLst>
                </a:gridCol>
              </a:tblGrid>
              <a:tr h="540000">
                <a:tc>
                  <a:txBody>
                    <a:bodyPr/>
                    <a:lstStyle/>
                    <a:p>
                      <a:pPr algn="ctr" fontAlgn="ctr"/>
                      <a:r>
                        <a:rPr lang="en-GB" sz="1800" b="1" u="none" strike="noStrike">
                          <a:effectLst/>
                        </a:rPr>
                        <a:t>No.</a:t>
                      </a:r>
                      <a:endParaRPr lang="en-GB" sz="1800" b="1"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Country</a:t>
                      </a:r>
                      <a:endParaRPr lang="en-GB" sz="1800" b="1"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Experts</a:t>
                      </a:r>
                      <a:endParaRPr lang="en-GB" sz="1800" b="1"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4100964606"/>
                  </a:ext>
                </a:extLst>
              </a:tr>
              <a:tr h="783987">
                <a:tc>
                  <a:txBody>
                    <a:bodyPr/>
                    <a:lstStyle/>
                    <a:p>
                      <a:pPr algn="ctr" fontAlgn="ctr"/>
                      <a:r>
                        <a:rPr lang="en-GB" sz="1800" u="none" strike="noStrike">
                          <a:effectLst/>
                        </a:rPr>
                        <a:t>16</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Luxembourg</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Sébastien Français</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3390689089"/>
                  </a:ext>
                </a:extLst>
              </a:tr>
              <a:tr h="783987">
                <a:tc>
                  <a:txBody>
                    <a:bodyPr/>
                    <a:lstStyle/>
                    <a:p>
                      <a:pPr algn="ctr" fontAlgn="ctr"/>
                      <a:r>
                        <a:rPr lang="en-GB" sz="1800" u="none" strike="noStrike">
                          <a:effectLst/>
                        </a:rPr>
                        <a:t>17</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Netherlands</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Peter Steenhuis </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2096799651"/>
                  </a:ext>
                </a:extLst>
              </a:tr>
              <a:tr h="973426">
                <a:tc>
                  <a:txBody>
                    <a:bodyPr/>
                    <a:lstStyle/>
                    <a:p>
                      <a:pPr algn="ctr" fontAlgn="ctr"/>
                      <a:r>
                        <a:rPr lang="en-GB" sz="1800" u="none" strike="noStrike">
                          <a:effectLst/>
                        </a:rPr>
                        <a:t>18</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Norway</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Øystein Riise</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Steinar Olse</a:t>
                      </a:r>
                      <a:r>
                        <a:rPr lang="en-GB" sz="1800" u="none" strike="noStrike" kern="1200">
                          <a:solidFill>
                            <a:schemeClr val="dk1"/>
                          </a:solidFill>
                          <a:effectLst/>
                          <a:latin typeface="+mn-lt"/>
                          <a:ea typeface="+mn-ea"/>
                          <a:cs typeface="+mn-cs"/>
                        </a:rPr>
                        <a:t>n</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kern="1200">
                          <a:solidFill>
                            <a:schemeClr val="dk1"/>
                          </a:solidFill>
                          <a:effectLst/>
                          <a:latin typeface="+mn-lt"/>
                          <a:ea typeface="+mn-ea"/>
                          <a:cs typeface="+mn-cs"/>
                        </a:rPr>
                        <a:t>- Emily MacDonald</a:t>
                      </a:r>
                    </a:p>
                  </a:txBody>
                  <a:tcPr marL="6350" marR="6350" marT="6350" marB="0" anchor="ctr"/>
                </a:tc>
                <a:extLst>
                  <a:ext uri="{0D108BD9-81ED-4DB2-BD59-A6C34878D82A}">
                    <a16:rowId xmlns:a16="http://schemas.microsoft.com/office/drawing/2014/main" val="1553306090"/>
                  </a:ext>
                </a:extLst>
              </a:tr>
              <a:tr h="783987">
                <a:tc>
                  <a:txBody>
                    <a:bodyPr/>
                    <a:lstStyle/>
                    <a:p>
                      <a:pPr algn="ctr" fontAlgn="ctr"/>
                      <a:r>
                        <a:rPr lang="en-GB" sz="1800" b="0" i="0" u="none" strike="noStrike">
                          <a:effectLst/>
                          <a:latin typeface="Calibri" panose="020F0502020204030204" pitchFamily="34" charset="0"/>
                        </a:rPr>
                        <a:t>19</a:t>
                      </a:r>
                    </a:p>
                  </a:txBody>
                  <a:tcPr marL="6350" marR="6350" marT="6350" marB="0" anchor="ctr"/>
                </a:tc>
                <a:tc>
                  <a:txBody>
                    <a:bodyPr/>
                    <a:lstStyle/>
                    <a:p>
                      <a:pPr algn="ctr" fontAlgn="ctr"/>
                      <a:r>
                        <a:rPr lang="en-GB" sz="1800" b="1" u="none" strike="noStrike">
                          <a:effectLst/>
                        </a:rPr>
                        <a:t>Poland</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Aleksandra Czyrznikowska</a:t>
                      </a:r>
                    </a:p>
                    <a:p>
                      <a:pPr marL="0" algn="l" defTabSz="914400" rtl="0" eaLnBrk="1" fontAlgn="ctr" latinLnBrk="0" hangingPunct="1"/>
                      <a:r>
                        <a:rPr lang="en-GB" sz="1800" u="none" strike="noStrike" kern="1200">
                          <a:solidFill>
                            <a:schemeClr val="dk1"/>
                          </a:solidFill>
                          <a:effectLst/>
                          <a:latin typeface="+mn-lt"/>
                          <a:ea typeface="+mn-ea"/>
                          <a:cs typeface="+mn-cs"/>
                        </a:rPr>
                        <a:t>- Izabela Omasta </a:t>
                      </a:r>
                    </a:p>
                  </a:txBody>
                  <a:tcPr marL="6350" marR="6350" marT="6350" marB="0" anchor="ctr"/>
                </a:tc>
                <a:extLst>
                  <a:ext uri="{0D108BD9-81ED-4DB2-BD59-A6C34878D82A}">
                    <a16:rowId xmlns:a16="http://schemas.microsoft.com/office/drawing/2014/main" val="1902469326"/>
                  </a:ext>
                </a:extLst>
              </a:tr>
              <a:tr h="783987">
                <a:tc>
                  <a:txBody>
                    <a:bodyPr/>
                    <a:lstStyle/>
                    <a:p>
                      <a:pPr algn="ctr" fontAlgn="ctr"/>
                      <a:r>
                        <a:rPr lang="en-GB" sz="1800" b="0" i="0" u="none" strike="noStrike">
                          <a:effectLst/>
                          <a:latin typeface="Calibri" panose="020F0502020204030204" pitchFamily="34" charset="0"/>
                        </a:rPr>
                        <a:t>20</a:t>
                      </a:r>
                    </a:p>
                  </a:txBody>
                  <a:tcPr marL="6350" marR="6350" marT="6350" marB="0" anchor="ctr"/>
                </a:tc>
                <a:tc>
                  <a:txBody>
                    <a:bodyPr/>
                    <a:lstStyle/>
                    <a:p>
                      <a:pPr marL="0" algn="ctr" defTabSz="914400" rtl="0" eaLnBrk="1" fontAlgn="ctr" latinLnBrk="0" hangingPunct="1"/>
                      <a:r>
                        <a:rPr lang="en-GB" sz="1800" b="1" u="none" strike="noStrike" kern="1200">
                          <a:solidFill>
                            <a:schemeClr val="dk1"/>
                          </a:solidFill>
                          <a:effectLst/>
                          <a:latin typeface="+mn-lt"/>
                          <a:ea typeface="+mn-ea"/>
                          <a:cs typeface="+mn-cs"/>
                        </a:rPr>
                        <a:t>Portugal</a:t>
                      </a: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kern="1200">
                          <a:solidFill>
                            <a:schemeClr val="dk1"/>
                          </a:solidFill>
                          <a:effectLst/>
                          <a:latin typeface="+mn-lt"/>
                          <a:ea typeface="+mn-ea"/>
                          <a:cs typeface="+mn-cs"/>
                        </a:rPr>
                        <a:t>- </a:t>
                      </a:r>
                      <a:r>
                        <a:rPr lang="en-GB" sz="1800" u="none" strike="noStrike">
                          <a:effectLst/>
                        </a:rPr>
                        <a:t>Mariana Ferreira</a:t>
                      </a:r>
                      <a:endParaRPr lang="en-GB" sz="1800" b="0" i="0" u="none" strike="noStrike">
                        <a:effectLst/>
                        <a:latin typeface="Calibri" panose="020F0502020204030204" pitchFamily="34" charset="0"/>
                      </a:endParaRPr>
                    </a:p>
                    <a:p>
                      <a:pPr marL="0" algn="l" defTabSz="914400" rtl="0" eaLnBrk="1" fontAlgn="ctr" latinLnBrk="0" hangingPunct="1"/>
                      <a:r>
                        <a:rPr lang="en-GB" sz="1800" u="none" strike="noStrike" kern="1200">
                          <a:solidFill>
                            <a:schemeClr val="dk1"/>
                          </a:solidFill>
                          <a:effectLst/>
                          <a:latin typeface="+mn-lt"/>
                          <a:ea typeface="+mn-ea"/>
                          <a:cs typeface="+mn-cs"/>
                        </a:rPr>
                        <a:t>- </a:t>
                      </a:r>
                      <a:r>
                        <a:rPr lang="en-GB" sz="1800" u="none" strike="noStrike">
                          <a:effectLst/>
                        </a:rPr>
                        <a:t>Renato Lourenço Silva</a:t>
                      </a:r>
                      <a:endParaRPr lang="en-GB" sz="1800" u="none" strike="noStrike" kern="1200">
                        <a:solidFill>
                          <a:schemeClr val="dk1"/>
                        </a:solidFill>
                        <a:effectLst/>
                        <a:latin typeface="+mn-lt"/>
                        <a:ea typeface="+mn-ea"/>
                        <a:cs typeface="+mn-cs"/>
                      </a:endParaRPr>
                    </a:p>
                  </a:txBody>
                  <a:tcPr marL="6350" marR="6350" marT="6350" marB="0" anchor="ctr"/>
                </a:tc>
                <a:extLst>
                  <a:ext uri="{0D108BD9-81ED-4DB2-BD59-A6C34878D82A}">
                    <a16:rowId xmlns:a16="http://schemas.microsoft.com/office/drawing/2014/main" val="2413240459"/>
                  </a:ext>
                </a:extLst>
              </a:tr>
            </a:tbl>
          </a:graphicData>
        </a:graphic>
      </p:graphicFrame>
      <p:graphicFrame>
        <p:nvGraphicFramePr>
          <p:cNvPr id="9" name="Table 8">
            <a:extLst>
              <a:ext uri="{FF2B5EF4-FFF2-40B4-BE49-F238E27FC236}">
                <a16:creationId xmlns:a16="http://schemas.microsoft.com/office/drawing/2014/main" id="{B35B252E-1ECB-C349-6DDD-259C3587DAF7}"/>
              </a:ext>
            </a:extLst>
          </p:cNvPr>
          <p:cNvGraphicFramePr>
            <a:graphicFrameLocks noGrp="1"/>
          </p:cNvGraphicFramePr>
          <p:nvPr>
            <p:extLst>
              <p:ext uri="{D42A27DB-BD31-4B8C-83A1-F6EECF244321}">
                <p14:modId xmlns:p14="http://schemas.microsoft.com/office/powerpoint/2010/main" val="1919304898"/>
              </p:ext>
            </p:extLst>
          </p:nvPr>
        </p:nvGraphicFramePr>
        <p:xfrm>
          <a:off x="6330950" y="1395417"/>
          <a:ext cx="5328000" cy="4643817"/>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3635481781"/>
                    </a:ext>
                  </a:extLst>
                </a:gridCol>
                <a:gridCol w="1908000">
                  <a:extLst>
                    <a:ext uri="{9D8B030D-6E8A-4147-A177-3AD203B41FA5}">
                      <a16:colId xmlns:a16="http://schemas.microsoft.com/office/drawing/2014/main" val="62887863"/>
                    </a:ext>
                  </a:extLst>
                </a:gridCol>
                <a:gridCol w="2844000">
                  <a:extLst>
                    <a:ext uri="{9D8B030D-6E8A-4147-A177-3AD203B41FA5}">
                      <a16:colId xmlns:a16="http://schemas.microsoft.com/office/drawing/2014/main" val="1079100967"/>
                    </a:ext>
                  </a:extLst>
                </a:gridCol>
              </a:tblGrid>
              <a:tr h="561752">
                <a:tc>
                  <a:txBody>
                    <a:bodyPr/>
                    <a:lstStyle/>
                    <a:p>
                      <a:pPr algn="ctr" fontAlgn="ctr"/>
                      <a:r>
                        <a:rPr lang="en-GB" sz="1800" b="1" u="none" strike="noStrike">
                          <a:effectLst/>
                        </a:rPr>
                        <a:t>No.</a:t>
                      </a:r>
                      <a:endParaRPr lang="en-GB" sz="1800" b="1"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Country</a:t>
                      </a:r>
                      <a:endParaRPr lang="en-GB" sz="1800" b="1"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Experts</a:t>
                      </a:r>
                      <a:endParaRPr lang="en-GB" sz="1800" b="1"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4136225830"/>
                  </a:ext>
                </a:extLst>
              </a:tr>
              <a:tr h="816413">
                <a:tc>
                  <a:txBody>
                    <a:bodyPr/>
                    <a:lstStyle/>
                    <a:p>
                      <a:pPr algn="ctr"/>
                      <a:r>
                        <a:rPr lang="en-GB"/>
                        <a:t>21</a:t>
                      </a:r>
                    </a:p>
                  </a:txBody>
                  <a:tcPr anchor="ctr"/>
                </a:tc>
                <a:tc>
                  <a:txBody>
                    <a:bodyPr/>
                    <a:lstStyle/>
                    <a:p>
                      <a:pPr algn="ctr"/>
                      <a:r>
                        <a:rPr lang="en-GB" b="1"/>
                        <a:t>Romania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strike="noStrike">
                          <a:effectLst/>
                        </a:rPr>
                        <a:t>- Calin Alexandru</a:t>
                      </a:r>
                      <a:endParaRPr lang="en-GB" sz="1800" b="0" i="0" u="none" strike="noStrike">
                        <a:effectLst/>
                        <a:latin typeface="Calibri" panose="020F0502020204030204" pitchFamily="34" charset="0"/>
                      </a:endParaRPr>
                    </a:p>
                    <a:p>
                      <a:pPr algn="l"/>
                      <a:r>
                        <a:rPr lang="en-GB"/>
                        <a:t>- </a:t>
                      </a:r>
                      <a:r>
                        <a:rPr lang="en-GB" sz="1800" u="none" strike="noStrike">
                          <a:effectLst/>
                        </a:rPr>
                        <a:t>Lavinia Rusu</a:t>
                      </a:r>
                      <a:endParaRPr lang="en-GB"/>
                    </a:p>
                  </a:txBody>
                  <a:tcPr anchor="ctr"/>
                </a:tc>
                <a:extLst>
                  <a:ext uri="{0D108BD9-81ED-4DB2-BD59-A6C34878D82A}">
                    <a16:rowId xmlns:a16="http://schemas.microsoft.com/office/drawing/2014/main" val="1488866848"/>
                  </a:ext>
                </a:extLst>
              </a:tr>
              <a:tr h="816413">
                <a:tc>
                  <a:txBody>
                    <a:bodyPr/>
                    <a:lstStyle/>
                    <a:p>
                      <a:pPr algn="ctr"/>
                      <a:r>
                        <a:rPr lang="en-GB"/>
                        <a:t>22</a:t>
                      </a:r>
                    </a:p>
                  </a:txBody>
                  <a:tcPr anchor="ctr"/>
                </a:tc>
                <a:tc>
                  <a:txBody>
                    <a:bodyPr/>
                    <a:lstStyle/>
                    <a:p>
                      <a:pPr algn="ctr"/>
                      <a:r>
                        <a:rPr lang="en-GB" b="1"/>
                        <a:t>Slovakia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r>
                        <a:rPr lang="en-GB" sz="1800" u="none" strike="noStrike">
                          <a:effectLst/>
                        </a:rPr>
                        <a:t>Lucia Paulíková</a:t>
                      </a:r>
                      <a:endParaRPr lang="en-GB" sz="1800" b="0" i="0" u="none" strike="noStrike">
                        <a:effectLst/>
                        <a:latin typeface="Calibri" panose="020F0502020204030204" pitchFamily="34" charset="0"/>
                      </a:endParaRPr>
                    </a:p>
                  </a:txBody>
                  <a:tcPr anchor="ctr"/>
                </a:tc>
                <a:extLst>
                  <a:ext uri="{0D108BD9-81ED-4DB2-BD59-A6C34878D82A}">
                    <a16:rowId xmlns:a16="http://schemas.microsoft.com/office/drawing/2014/main" val="3219669529"/>
                  </a:ext>
                </a:extLst>
              </a:tr>
              <a:tr h="816413">
                <a:tc>
                  <a:txBody>
                    <a:bodyPr/>
                    <a:lstStyle/>
                    <a:p>
                      <a:pPr algn="ctr"/>
                      <a:r>
                        <a:rPr lang="en-GB"/>
                        <a:t>23</a:t>
                      </a:r>
                    </a:p>
                  </a:txBody>
                  <a:tcPr anchor="ctr"/>
                </a:tc>
                <a:tc>
                  <a:txBody>
                    <a:bodyPr/>
                    <a:lstStyle/>
                    <a:p>
                      <a:pPr algn="ctr"/>
                      <a:r>
                        <a:rPr lang="en-GB" b="1"/>
                        <a:t>Slovenia</a:t>
                      </a:r>
                    </a:p>
                  </a:txBody>
                  <a:tcPr anchor="ctr"/>
                </a:tc>
                <a:tc>
                  <a:txBody>
                    <a:bodyPr/>
                    <a:lstStyle/>
                    <a:p>
                      <a:pPr algn="l" fontAlgn="ctr"/>
                      <a:r>
                        <a:rPr lang="en-GB" sz="1800" u="none" strike="noStrike">
                          <a:effectLst/>
                        </a:rPr>
                        <a:t>- Luka Gorup</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Nuška Čakš Jager</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1756423417"/>
                  </a:ext>
                </a:extLst>
              </a:tr>
              <a:tr h="816413">
                <a:tc>
                  <a:txBody>
                    <a:bodyPr/>
                    <a:lstStyle/>
                    <a:p>
                      <a:pPr algn="ctr"/>
                      <a:r>
                        <a:rPr lang="en-GB"/>
                        <a:t>24</a:t>
                      </a:r>
                    </a:p>
                  </a:txBody>
                  <a:tcPr anchor="ctr"/>
                </a:tc>
                <a:tc>
                  <a:txBody>
                    <a:bodyPr/>
                    <a:lstStyle/>
                    <a:p>
                      <a:pPr algn="ctr"/>
                      <a:r>
                        <a:rPr lang="en-GB" b="1"/>
                        <a:t>Spain</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800" b="0" i="0" u="none" strike="noStrike">
                          <a:effectLst/>
                          <a:latin typeface="Calibri" panose="020F0502020204030204" pitchFamily="34" charset="0"/>
                        </a:rPr>
                        <a:t>- </a:t>
                      </a:r>
                      <a:r>
                        <a:rPr lang="en-GB" sz="1800" u="none" strike="noStrike">
                          <a:effectLst/>
                        </a:rPr>
                        <a:t>Marta Catalinas Pérez</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859331743"/>
                  </a:ext>
                </a:extLst>
              </a:tr>
              <a:tr h="816413">
                <a:tc>
                  <a:txBody>
                    <a:bodyPr/>
                    <a:lstStyle/>
                    <a:p>
                      <a:pPr algn="ctr"/>
                      <a:r>
                        <a:rPr lang="en-GB"/>
                        <a:t>25</a:t>
                      </a:r>
                    </a:p>
                  </a:txBody>
                  <a:tcPr anchor="ctr"/>
                </a:tc>
                <a:tc>
                  <a:txBody>
                    <a:bodyPr/>
                    <a:lstStyle/>
                    <a:p>
                      <a:pPr algn="ctr"/>
                      <a:r>
                        <a:rPr lang="en-GB" b="1"/>
                        <a:t>Sweden</a:t>
                      </a:r>
                    </a:p>
                  </a:txBody>
                  <a:tcPr anchor="ctr"/>
                </a:tc>
                <a:tc>
                  <a:txBody>
                    <a:bodyPr/>
                    <a:lstStyle/>
                    <a:p>
                      <a:pPr algn="l"/>
                      <a:r>
                        <a:rPr lang="en-GB"/>
                        <a:t>- </a:t>
                      </a:r>
                      <a:r>
                        <a:rPr lang="en-GB" sz="1800" u="none" strike="noStrike">
                          <a:effectLst/>
                        </a:rPr>
                        <a:t>Andreas Bråve</a:t>
                      </a:r>
                    </a:p>
                    <a:p>
                      <a:pPr algn="l"/>
                      <a:r>
                        <a:rPr lang="en-GB" sz="1800" u="none" strike="noStrike">
                          <a:effectLst/>
                        </a:rPr>
                        <a:t>- Anette Richardson</a:t>
                      </a:r>
                      <a:endParaRPr lang="en-GB"/>
                    </a:p>
                  </a:txBody>
                  <a:tcPr anchor="ctr"/>
                </a:tc>
                <a:extLst>
                  <a:ext uri="{0D108BD9-81ED-4DB2-BD59-A6C34878D82A}">
                    <a16:rowId xmlns:a16="http://schemas.microsoft.com/office/drawing/2014/main" val="3121665804"/>
                  </a:ext>
                </a:extLst>
              </a:tr>
            </a:tbl>
          </a:graphicData>
        </a:graphic>
      </p:graphicFrame>
    </p:spTree>
    <p:extLst>
      <p:ext uri="{BB962C8B-B14F-4D97-AF65-F5344CB8AC3E}">
        <p14:creationId xmlns:p14="http://schemas.microsoft.com/office/powerpoint/2010/main" val="168589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7607-2C1D-E1D8-D5AC-3B4709BE1122}"/>
              </a:ext>
            </a:extLst>
          </p:cNvPr>
          <p:cNvSpPr>
            <a:spLocks noGrp="1"/>
          </p:cNvSpPr>
          <p:nvPr>
            <p:ph type="title"/>
          </p:nvPr>
        </p:nvSpPr>
        <p:spPr/>
        <p:txBody>
          <a:bodyPr/>
          <a:lstStyle/>
          <a:p>
            <a:r>
              <a:rPr lang="en-GB"/>
              <a:t>Other organizations/initiatives</a:t>
            </a:r>
          </a:p>
        </p:txBody>
      </p:sp>
      <p:sp>
        <p:nvSpPr>
          <p:cNvPr id="5" name="Slide Number Placeholder 4">
            <a:extLst>
              <a:ext uri="{FF2B5EF4-FFF2-40B4-BE49-F238E27FC236}">
                <a16:creationId xmlns:a16="http://schemas.microsoft.com/office/drawing/2014/main" id="{C839A982-CD52-3633-3D65-4D9D95AAD1C4}"/>
              </a:ext>
            </a:extLst>
          </p:cNvPr>
          <p:cNvSpPr>
            <a:spLocks noGrp="1"/>
          </p:cNvSpPr>
          <p:nvPr>
            <p:ph type="sldNum" sz="quarter" idx="12"/>
          </p:nvPr>
        </p:nvSpPr>
        <p:spPr/>
        <p:txBody>
          <a:bodyPr/>
          <a:lstStyle/>
          <a:p>
            <a:fld id="{F9E29A8E-A0F1-419A-8E8B-A78BF9C70DE8}" type="slidenum">
              <a:rPr lang="en-GB" smtClean="0"/>
              <a:pPr/>
              <a:t>11</a:t>
            </a:fld>
            <a:endParaRPr lang="en-GB"/>
          </a:p>
        </p:txBody>
      </p:sp>
      <p:graphicFrame>
        <p:nvGraphicFramePr>
          <p:cNvPr id="3" name="Table 2">
            <a:extLst>
              <a:ext uri="{FF2B5EF4-FFF2-40B4-BE49-F238E27FC236}">
                <a16:creationId xmlns:a16="http://schemas.microsoft.com/office/drawing/2014/main" id="{A4B22818-6C15-C8D8-6017-3AC2258DF5FE}"/>
              </a:ext>
            </a:extLst>
          </p:cNvPr>
          <p:cNvGraphicFramePr>
            <a:graphicFrameLocks noGrp="1"/>
          </p:cNvGraphicFramePr>
          <p:nvPr>
            <p:extLst>
              <p:ext uri="{D42A27DB-BD31-4B8C-83A1-F6EECF244321}">
                <p14:modId xmlns:p14="http://schemas.microsoft.com/office/powerpoint/2010/main" val="4108888540"/>
              </p:ext>
            </p:extLst>
          </p:nvPr>
        </p:nvGraphicFramePr>
        <p:xfrm>
          <a:off x="1952690" y="1398538"/>
          <a:ext cx="8286619" cy="4258840"/>
        </p:xfrm>
        <a:graphic>
          <a:graphicData uri="http://schemas.openxmlformats.org/drawingml/2006/table">
            <a:tbl>
              <a:tblPr firstRow="1" bandRow="1">
                <a:tableStyleId>{5C22544A-7EE6-4342-B048-85BDC9FD1C3A}</a:tableStyleId>
              </a:tblPr>
              <a:tblGrid>
                <a:gridCol w="690552">
                  <a:extLst>
                    <a:ext uri="{9D8B030D-6E8A-4147-A177-3AD203B41FA5}">
                      <a16:colId xmlns:a16="http://schemas.microsoft.com/office/drawing/2014/main" val="3273490935"/>
                    </a:ext>
                  </a:extLst>
                </a:gridCol>
                <a:gridCol w="4229628">
                  <a:extLst>
                    <a:ext uri="{9D8B030D-6E8A-4147-A177-3AD203B41FA5}">
                      <a16:colId xmlns:a16="http://schemas.microsoft.com/office/drawing/2014/main" val="2654241949"/>
                    </a:ext>
                  </a:extLst>
                </a:gridCol>
                <a:gridCol w="3366439">
                  <a:extLst>
                    <a:ext uri="{9D8B030D-6E8A-4147-A177-3AD203B41FA5}">
                      <a16:colId xmlns:a16="http://schemas.microsoft.com/office/drawing/2014/main" val="389346635"/>
                    </a:ext>
                  </a:extLst>
                </a:gridCol>
              </a:tblGrid>
              <a:tr h="370840">
                <a:tc>
                  <a:txBody>
                    <a:bodyPr/>
                    <a:lstStyle/>
                    <a:p>
                      <a:pPr algn="ctr" fontAlgn="ctr"/>
                      <a:r>
                        <a:rPr lang="en-GB" sz="1800" b="1" u="none" strike="noStrike">
                          <a:effectLst/>
                        </a:rPr>
                        <a:t>No.</a:t>
                      </a:r>
                      <a:endParaRPr lang="en-GB" sz="1800" b="1"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Organizations/Initiatives</a:t>
                      </a:r>
                      <a:endParaRPr lang="en-GB" sz="1800" b="1"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Experts</a:t>
                      </a:r>
                      <a:endParaRPr lang="en-GB" sz="1800" b="1"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2100526309"/>
                  </a:ext>
                </a:extLst>
              </a:tr>
              <a:tr h="648000">
                <a:tc>
                  <a:txBody>
                    <a:bodyPr/>
                    <a:lstStyle/>
                    <a:p>
                      <a:pPr algn="ctr" fontAlgn="ctr"/>
                      <a:r>
                        <a:rPr lang="en-GB" sz="1800" u="none" strike="noStrike">
                          <a:effectLst/>
                        </a:rPr>
                        <a:t>1</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Africa CDC</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Merawi Tegegne</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Neema Kamara </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652159866"/>
                  </a:ext>
                </a:extLst>
              </a:tr>
              <a:tr h="648000">
                <a:tc>
                  <a:txBody>
                    <a:bodyPr/>
                    <a:lstStyle/>
                    <a:p>
                      <a:pPr algn="ctr" fontAlgn="ctr"/>
                      <a:r>
                        <a:rPr lang="en-GB" sz="1800" u="none" strike="noStrike">
                          <a:effectLst/>
                        </a:rPr>
                        <a:t>2</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Eastern Mediterranean Public Health Network</a:t>
                      </a:r>
                      <a:endParaRPr lang="en-GB" sz="1800" b="1" i="0" u="none" strike="noStrike">
                        <a:effectLst/>
                        <a:latin typeface="Calibri" panose="020F0502020204030204" pitchFamily="34"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Haitham Bashier</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Rawan Araj</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811358584"/>
                  </a:ext>
                </a:extLst>
              </a:tr>
              <a:tr h="648000">
                <a:tc>
                  <a:txBody>
                    <a:bodyPr/>
                    <a:lstStyle/>
                    <a:p>
                      <a:pPr algn="ctr" fontAlgn="ctr"/>
                      <a:r>
                        <a:rPr lang="en-GB" sz="1800" u="none" strike="noStrike">
                          <a:effectLst/>
                        </a:rPr>
                        <a:t>3</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Fellowship Program</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Maria</a:t>
                      </a:r>
                      <a:r>
                        <a:rPr lang="en-GB" sz="1800" u="none" strike="noStrike" kern="1200">
                          <a:solidFill>
                            <a:schemeClr val="dk1"/>
                          </a:solidFill>
                          <a:effectLst/>
                          <a:latin typeface="+mn-lt"/>
                          <a:ea typeface="+mn-ea"/>
                          <a:cs typeface="+mn-cs"/>
                        </a:rPr>
                        <a:t> </a:t>
                      </a:r>
                      <a:r>
                        <a:rPr lang="en-GB" sz="1800" u="none" strike="noStrike" kern="1200" noProof="0">
                          <a:solidFill>
                            <a:schemeClr val="dk1"/>
                          </a:solidFill>
                          <a:effectLst/>
                          <a:latin typeface="+mn-lt"/>
                          <a:ea typeface="+mn-ea"/>
                          <a:cs typeface="+mn-cs"/>
                        </a:rPr>
                        <a:t>João</a:t>
                      </a:r>
                      <a:r>
                        <a:rPr lang="en-GB" sz="1800" u="none" strike="noStrike">
                          <a:effectLst/>
                        </a:rPr>
                        <a:t> Cardoso</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3914955641"/>
                  </a:ext>
                </a:extLst>
              </a:tr>
              <a:tr h="648000">
                <a:tc>
                  <a:txBody>
                    <a:bodyPr/>
                    <a:lstStyle/>
                    <a:p>
                      <a:pPr algn="ctr" fontAlgn="ctr"/>
                      <a:r>
                        <a:rPr lang="en-GB" sz="1800" u="none" strike="noStrike">
                          <a:effectLst/>
                        </a:rPr>
                        <a:t>4</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G7 - Germany</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Christophe Bayer</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144893545"/>
                  </a:ext>
                </a:extLst>
              </a:tr>
              <a:tr h="648000">
                <a:tc>
                  <a:txBody>
                    <a:bodyPr/>
                    <a:lstStyle/>
                    <a:p>
                      <a:pPr algn="ctr" fontAlgn="ctr"/>
                      <a:r>
                        <a:rPr lang="en-GB" sz="1800" u="none" strike="noStrike">
                          <a:effectLst/>
                        </a:rPr>
                        <a:t>5</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WHO HQ - Global Health Emergency Corps </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Scott Dowell  </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3720818057"/>
                  </a:ext>
                </a:extLst>
              </a:tr>
              <a:tr h="648000">
                <a:tc>
                  <a:txBody>
                    <a:bodyPr/>
                    <a:lstStyle/>
                    <a:p>
                      <a:pPr algn="ctr" fontAlgn="ctr"/>
                      <a:r>
                        <a:rPr lang="en-GB" sz="1800" u="none" strike="noStrike">
                          <a:effectLst/>
                        </a:rPr>
                        <a:t>6</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WHO HQ</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Marion Muehlen</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4059984965"/>
                  </a:ext>
                </a:extLst>
              </a:tr>
            </a:tbl>
          </a:graphicData>
        </a:graphic>
      </p:graphicFrame>
    </p:spTree>
    <p:extLst>
      <p:ext uri="{BB962C8B-B14F-4D97-AF65-F5344CB8AC3E}">
        <p14:creationId xmlns:p14="http://schemas.microsoft.com/office/powerpoint/2010/main" val="172743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CD1F-BD68-052C-B65F-934C9ABE387F}"/>
              </a:ext>
            </a:extLst>
          </p:cNvPr>
          <p:cNvSpPr>
            <a:spLocks noGrp="1"/>
          </p:cNvSpPr>
          <p:nvPr>
            <p:ph type="title"/>
          </p:nvPr>
        </p:nvSpPr>
        <p:spPr>
          <a:xfrm>
            <a:off x="2029097" y="2551612"/>
            <a:ext cx="7867175" cy="1541418"/>
          </a:xfrm>
        </p:spPr>
        <p:txBody>
          <a:bodyPr>
            <a:normAutofit fontScale="90000"/>
          </a:bodyPr>
          <a:lstStyle/>
          <a:p>
            <a:pPr algn="ctr">
              <a:lnSpc>
                <a:spcPct val="100000"/>
              </a:lnSpc>
              <a:spcAft>
                <a:spcPts val="1200"/>
              </a:spcAft>
            </a:pPr>
            <a:r>
              <a:rPr lang="en-GB" sz="4000">
                <a:solidFill>
                  <a:schemeClr val="accent4"/>
                </a:solidFill>
              </a:rPr>
              <a:t>Session 1: Overview of the EU Health Task Force </a:t>
            </a:r>
            <a:br>
              <a:rPr lang="en-GB" sz="4000" b="1">
                <a:effectLst/>
              </a:rPr>
            </a:br>
            <a:endParaRPr lang="en-GB" sz="4000">
              <a:solidFill>
                <a:schemeClr val="accent4"/>
              </a:solidFill>
            </a:endParaRPr>
          </a:p>
        </p:txBody>
      </p:sp>
      <p:sp>
        <p:nvSpPr>
          <p:cNvPr id="4" name="Footer Placeholder 3">
            <a:extLst>
              <a:ext uri="{FF2B5EF4-FFF2-40B4-BE49-F238E27FC236}">
                <a16:creationId xmlns:a16="http://schemas.microsoft.com/office/drawing/2014/main" id="{860612E6-E036-B262-1DFE-D0D58F2329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960B29-C9BB-9432-9FA7-03FFE0C89BCF}"/>
              </a:ext>
            </a:extLst>
          </p:cNvPr>
          <p:cNvSpPr>
            <a:spLocks noGrp="1"/>
          </p:cNvSpPr>
          <p:nvPr>
            <p:ph type="sldNum" sz="quarter" idx="12"/>
          </p:nvPr>
        </p:nvSpPr>
        <p:spPr/>
        <p:txBody>
          <a:bodyPr/>
          <a:lstStyle/>
          <a:p>
            <a:fld id="{F9E29A8E-A0F1-419A-8E8B-A78BF9C70DE8}" type="slidenum">
              <a:rPr lang="en-GB" smtClean="0"/>
              <a:pPr/>
              <a:t>12</a:t>
            </a:fld>
            <a:endParaRPr lang="en-GB"/>
          </a:p>
        </p:txBody>
      </p:sp>
    </p:spTree>
    <p:extLst>
      <p:ext uri="{BB962C8B-B14F-4D97-AF65-F5344CB8AC3E}">
        <p14:creationId xmlns:p14="http://schemas.microsoft.com/office/powerpoint/2010/main" val="180594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BB60-6219-8BBB-A5FE-D2B4A1244A55}"/>
              </a:ext>
            </a:extLst>
          </p:cNvPr>
          <p:cNvSpPr>
            <a:spLocks noGrp="1"/>
          </p:cNvSpPr>
          <p:nvPr>
            <p:ph type="title"/>
          </p:nvPr>
        </p:nvSpPr>
        <p:spPr>
          <a:xfrm>
            <a:off x="432000" y="223936"/>
            <a:ext cx="10354188" cy="480351"/>
          </a:xfrm>
        </p:spPr>
        <p:txBody>
          <a:bodyPr/>
          <a:lstStyle/>
          <a:p>
            <a:r>
              <a:rPr lang="en-GB"/>
              <a:t>Background</a:t>
            </a:r>
          </a:p>
        </p:txBody>
      </p:sp>
      <p:sp>
        <p:nvSpPr>
          <p:cNvPr id="5" name="Slide Number Placeholder 4">
            <a:extLst>
              <a:ext uri="{FF2B5EF4-FFF2-40B4-BE49-F238E27FC236}">
                <a16:creationId xmlns:a16="http://schemas.microsoft.com/office/drawing/2014/main" id="{D5C3D510-AC3A-6E53-3582-0C12FCA2A1DE}"/>
              </a:ext>
            </a:extLst>
          </p:cNvPr>
          <p:cNvSpPr>
            <a:spLocks noGrp="1"/>
          </p:cNvSpPr>
          <p:nvPr>
            <p:ph type="sldNum" sz="quarter" idx="12"/>
          </p:nvPr>
        </p:nvSpPr>
        <p:spPr/>
        <p:txBody>
          <a:bodyPr/>
          <a:lstStyle/>
          <a:p>
            <a:fld id="{F9E29A8E-A0F1-419A-8E8B-A78BF9C70DE8}" type="slidenum">
              <a:rPr lang="en-GB" smtClean="0"/>
              <a:pPr/>
              <a:t>13</a:t>
            </a:fld>
            <a:endParaRPr lang="en-GB"/>
          </a:p>
        </p:txBody>
      </p:sp>
      <p:sp>
        <p:nvSpPr>
          <p:cNvPr id="6" name="Rectangle 5">
            <a:extLst>
              <a:ext uri="{FF2B5EF4-FFF2-40B4-BE49-F238E27FC236}">
                <a16:creationId xmlns:a16="http://schemas.microsoft.com/office/drawing/2014/main" id="{4CBCBF84-17F2-944A-A5AF-F64167D39E38}"/>
              </a:ext>
            </a:extLst>
          </p:cNvPr>
          <p:cNvSpPr/>
          <p:nvPr/>
        </p:nvSpPr>
        <p:spPr>
          <a:xfrm>
            <a:off x="6039471" y="2508485"/>
            <a:ext cx="5681471" cy="2991043"/>
          </a:xfrm>
          <a:prstGeom prst="rect">
            <a:avLst/>
          </a:prstGeom>
          <a:solidFill>
            <a:schemeClr val="accent1">
              <a:lumMod val="20000"/>
              <a:lumOff val="8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EED8DFC-450F-DE7C-3702-9D7DA2CEF392}"/>
              </a:ext>
            </a:extLst>
          </p:cNvPr>
          <p:cNvSpPr/>
          <p:nvPr/>
        </p:nvSpPr>
        <p:spPr>
          <a:xfrm>
            <a:off x="397161" y="2508484"/>
            <a:ext cx="4341091" cy="2991043"/>
          </a:xfrm>
          <a:prstGeom prst="rect">
            <a:avLst/>
          </a:prstGeom>
          <a:solidFill>
            <a:schemeClr val="accent1">
              <a:lumMod val="20000"/>
              <a:lumOff val="8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237944C9-3E3A-A267-6F6C-58CBF822E70E}"/>
              </a:ext>
            </a:extLst>
          </p:cNvPr>
          <p:cNvSpPr/>
          <p:nvPr/>
        </p:nvSpPr>
        <p:spPr>
          <a:xfrm>
            <a:off x="517235" y="1622630"/>
            <a:ext cx="4075544" cy="82369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a:t>Pandemic lessons learned</a:t>
            </a:r>
            <a:endParaRPr lang="en-GB" b="1"/>
          </a:p>
        </p:txBody>
      </p:sp>
      <p:sp>
        <p:nvSpPr>
          <p:cNvPr id="9" name="Rectangle: Rounded Corners 8">
            <a:extLst>
              <a:ext uri="{FF2B5EF4-FFF2-40B4-BE49-F238E27FC236}">
                <a16:creationId xmlns:a16="http://schemas.microsoft.com/office/drawing/2014/main" id="{C389A41D-787B-1ECF-FCE0-5DA2E3C6B8F2}"/>
              </a:ext>
            </a:extLst>
          </p:cNvPr>
          <p:cNvSpPr/>
          <p:nvPr/>
        </p:nvSpPr>
        <p:spPr>
          <a:xfrm>
            <a:off x="6253013" y="1622630"/>
            <a:ext cx="5264729" cy="82369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lv-LV" b="1"/>
              <a:t>New </a:t>
            </a:r>
            <a:r>
              <a:rPr lang="en-GB" b="1"/>
              <a:t>ECDC mandate*</a:t>
            </a:r>
            <a:endParaRPr lang="en-GB"/>
          </a:p>
        </p:txBody>
      </p:sp>
      <p:sp>
        <p:nvSpPr>
          <p:cNvPr id="10" name="Rectangle 9">
            <a:extLst>
              <a:ext uri="{FF2B5EF4-FFF2-40B4-BE49-F238E27FC236}">
                <a16:creationId xmlns:a16="http://schemas.microsoft.com/office/drawing/2014/main" id="{EED0B7CB-6C1B-86BB-76E9-00B6F9B5998F}"/>
              </a:ext>
            </a:extLst>
          </p:cNvPr>
          <p:cNvSpPr/>
          <p:nvPr/>
        </p:nvSpPr>
        <p:spPr>
          <a:xfrm>
            <a:off x="517235" y="2852567"/>
            <a:ext cx="1921164" cy="101077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600">
                <a:solidFill>
                  <a:schemeClr val="accent1">
                    <a:lumMod val="50000"/>
                  </a:schemeClr>
                </a:solidFill>
              </a:rPr>
              <a:t>Shortcomings in EU mechanisms for managing threats</a:t>
            </a:r>
          </a:p>
        </p:txBody>
      </p:sp>
      <p:sp>
        <p:nvSpPr>
          <p:cNvPr id="11" name="Rectangle 10">
            <a:extLst>
              <a:ext uri="{FF2B5EF4-FFF2-40B4-BE49-F238E27FC236}">
                <a16:creationId xmlns:a16="http://schemas.microsoft.com/office/drawing/2014/main" id="{55FDB0EE-1C5F-6B87-F97D-2CB36FEE6851}"/>
              </a:ext>
            </a:extLst>
          </p:cNvPr>
          <p:cNvSpPr/>
          <p:nvPr/>
        </p:nvSpPr>
        <p:spPr>
          <a:xfrm>
            <a:off x="2671615" y="2852566"/>
            <a:ext cx="1921164" cy="103209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solidFill>
                  <a:schemeClr val="accent1">
                    <a:lumMod val="50000"/>
                  </a:schemeClr>
                </a:solidFill>
              </a:rPr>
              <a:t>Lack of readily available human resources for timely deployment</a:t>
            </a:r>
          </a:p>
        </p:txBody>
      </p:sp>
      <p:sp>
        <p:nvSpPr>
          <p:cNvPr id="12" name="Rectangle 11">
            <a:extLst>
              <a:ext uri="{FF2B5EF4-FFF2-40B4-BE49-F238E27FC236}">
                <a16:creationId xmlns:a16="http://schemas.microsoft.com/office/drawing/2014/main" id="{B3DF2570-508E-CF50-D1E2-BCDEB0337C51}"/>
              </a:ext>
            </a:extLst>
          </p:cNvPr>
          <p:cNvSpPr/>
          <p:nvPr/>
        </p:nvSpPr>
        <p:spPr>
          <a:xfrm>
            <a:off x="517235" y="4233790"/>
            <a:ext cx="4075544" cy="9882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b="1">
                <a:sym typeface="Wingdings" panose="05000000000000000000" pitchFamily="2" charset="2"/>
              </a:rPr>
              <a:t></a:t>
            </a:r>
            <a:r>
              <a:rPr lang="en-GB">
                <a:sym typeface="Wingdings" panose="05000000000000000000" pitchFamily="2" charset="2"/>
              </a:rPr>
              <a:t> N</a:t>
            </a:r>
            <a:r>
              <a:rPr lang="en-GB"/>
              <a:t>eed for a stronger EU deployable work force</a:t>
            </a:r>
          </a:p>
        </p:txBody>
      </p:sp>
      <p:sp>
        <p:nvSpPr>
          <p:cNvPr id="13" name="Arrow: Right 12">
            <a:extLst>
              <a:ext uri="{FF2B5EF4-FFF2-40B4-BE49-F238E27FC236}">
                <a16:creationId xmlns:a16="http://schemas.microsoft.com/office/drawing/2014/main" id="{CE1EC854-0ECE-0147-5205-18C421584999}"/>
              </a:ext>
            </a:extLst>
          </p:cNvPr>
          <p:cNvSpPr/>
          <p:nvPr/>
        </p:nvSpPr>
        <p:spPr>
          <a:xfrm>
            <a:off x="4874585" y="1779656"/>
            <a:ext cx="1080654" cy="509643"/>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305B3D9-62AE-77D6-16B1-E0E6F032CB2D}"/>
              </a:ext>
            </a:extLst>
          </p:cNvPr>
          <p:cNvSpPr/>
          <p:nvPr/>
        </p:nvSpPr>
        <p:spPr>
          <a:xfrm>
            <a:off x="6284735" y="2607762"/>
            <a:ext cx="5233008" cy="9882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Establish the </a:t>
            </a:r>
            <a:r>
              <a:rPr lang="en-GB" b="1"/>
              <a:t>EU Health Task Force </a:t>
            </a:r>
            <a:r>
              <a:rPr lang="en-GB"/>
              <a:t>mechanism</a:t>
            </a:r>
          </a:p>
          <a:p>
            <a:r>
              <a:rPr lang="en-GB" sz="1400"/>
              <a:t>(Article 11a)</a:t>
            </a:r>
          </a:p>
          <a:p>
            <a:pPr lvl="0"/>
            <a:endParaRPr lang="en-GB"/>
          </a:p>
        </p:txBody>
      </p:sp>
      <p:sp>
        <p:nvSpPr>
          <p:cNvPr id="15" name="Rectangle 14">
            <a:extLst>
              <a:ext uri="{FF2B5EF4-FFF2-40B4-BE49-F238E27FC236}">
                <a16:creationId xmlns:a16="http://schemas.microsoft.com/office/drawing/2014/main" id="{F4107DDA-0982-8661-B633-62148AFE5274}"/>
              </a:ext>
            </a:extLst>
          </p:cNvPr>
          <p:cNvSpPr/>
          <p:nvPr/>
        </p:nvSpPr>
        <p:spPr>
          <a:xfrm>
            <a:off x="6173950" y="3783910"/>
            <a:ext cx="2706256" cy="155860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lv-LV" sz="1600">
                <a:solidFill>
                  <a:schemeClr val="accent1">
                    <a:lumMod val="50000"/>
                  </a:schemeClr>
                </a:solidFill>
              </a:rPr>
              <a:t>E</a:t>
            </a:r>
            <a:r>
              <a:rPr lang="en-GB" sz="1600" err="1">
                <a:solidFill>
                  <a:schemeClr val="accent1">
                    <a:lumMod val="50000"/>
                  </a:schemeClr>
                </a:solidFill>
              </a:rPr>
              <a:t>ffective</a:t>
            </a:r>
            <a:r>
              <a:rPr lang="en-GB" sz="1600">
                <a:solidFill>
                  <a:schemeClr val="accent1">
                    <a:lumMod val="50000"/>
                  </a:schemeClr>
                </a:solidFill>
              </a:rPr>
              <a:t> </a:t>
            </a:r>
            <a:r>
              <a:rPr lang="en-GB" sz="1600" b="1">
                <a:solidFill>
                  <a:schemeClr val="accent1">
                    <a:lumMod val="50000"/>
                  </a:schemeClr>
                </a:solidFill>
              </a:rPr>
              <a:t>operational response and crisis preparedness support </a:t>
            </a:r>
            <a:r>
              <a:rPr lang="en-GB" sz="1600">
                <a:solidFill>
                  <a:schemeClr val="accent1">
                    <a:lumMod val="50000"/>
                  </a:schemeClr>
                </a:solidFill>
              </a:rPr>
              <a:t>to EU/EEA and global health security</a:t>
            </a:r>
          </a:p>
        </p:txBody>
      </p:sp>
      <p:sp>
        <p:nvSpPr>
          <p:cNvPr id="16" name="Rectangle 15">
            <a:extLst>
              <a:ext uri="{FF2B5EF4-FFF2-40B4-BE49-F238E27FC236}">
                <a16:creationId xmlns:a16="http://schemas.microsoft.com/office/drawing/2014/main" id="{FB5467A2-1EDC-A571-87BB-64BCAC04F08F}"/>
              </a:ext>
            </a:extLst>
          </p:cNvPr>
          <p:cNvSpPr/>
          <p:nvPr/>
        </p:nvSpPr>
        <p:spPr>
          <a:xfrm>
            <a:off x="9162470" y="3782083"/>
            <a:ext cx="2526145" cy="156042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600">
                <a:solidFill>
                  <a:schemeClr val="accent1">
                    <a:lumMod val="50000"/>
                  </a:schemeClr>
                </a:solidFill>
              </a:rPr>
              <a:t>Creation and coordination by ECDC</a:t>
            </a:r>
            <a:r>
              <a:rPr lang="lv-LV" sz="1600">
                <a:solidFill>
                  <a:schemeClr val="accent1">
                    <a:lumMod val="50000"/>
                  </a:schemeClr>
                </a:solidFill>
              </a:rPr>
              <a:t>, in </a:t>
            </a:r>
            <a:r>
              <a:rPr lang="en-GB" sz="1600">
                <a:solidFill>
                  <a:schemeClr val="accent1">
                    <a:lumMod val="50000"/>
                  </a:schemeClr>
                </a:solidFill>
              </a:rPr>
              <a:t>collaboration </a:t>
            </a:r>
            <a:r>
              <a:rPr lang="lv-LV" sz="1600">
                <a:solidFill>
                  <a:schemeClr val="accent1">
                    <a:lumMod val="50000"/>
                  </a:schemeClr>
                </a:solidFill>
              </a:rPr>
              <a:t>with</a:t>
            </a:r>
            <a:r>
              <a:rPr lang="en-GB" sz="1600">
                <a:solidFill>
                  <a:schemeClr val="accent1">
                    <a:lumMod val="50000"/>
                  </a:schemeClr>
                </a:solidFill>
              </a:rPr>
              <a:t> EU/EEA</a:t>
            </a:r>
            <a:r>
              <a:rPr lang="lv-LV" sz="1600">
                <a:solidFill>
                  <a:schemeClr val="accent1">
                    <a:lumMod val="50000"/>
                  </a:schemeClr>
                </a:solidFill>
              </a:rPr>
              <a:t> countries</a:t>
            </a:r>
            <a:r>
              <a:rPr lang="en-GB" sz="1600">
                <a:solidFill>
                  <a:schemeClr val="accent1">
                    <a:lumMod val="50000"/>
                  </a:schemeClr>
                </a:solidFill>
              </a:rPr>
              <a:t>, European Commission, and EU partners</a:t>
            </a:r>
          </a:p>
        </p:txBody>
      </p:sp>
      <p:sp>
        <p:nvSpPr>
          <p:cNvPr id="17" name="TextBox 16">
            <a:extLst>
              <a:ext uri="{FF2B5EF4-FFF2-40B4-BE49-F238E27FC236}">
                <a16:creationId xmlns:a16="http://schemas.microsoft.com/office/drawing/2014/main" id="{12898D5B-3830-F964-B881-B00F97C331F7}"/>
              </a:ext>
            </a:extLst>
          </p:cNvPr>
          <p:cNvSpPr txBox="1"/>
          <p:nvPr/>
        </p:nvSpPr>
        <p:spPr>
          <a:xfrm>
            <a:off x="397161" y="6191566"/>
            <a:ext cx="9402971" cy="261610"/>
          </a:xfrm>
          <a:prstGeom prst="rect">
            <a:avLst/>
          </a:prstGeom>
          <a:noFill/>
        </p:spPr>
        <p:txBody>
          <a:bodyPr wrap="square" rtlCol="0">
            <a:spAutoFit/>
          </a:bodyPr>
          <a:lstStyle/>
          <a:p>
            <a:r>
              <a:rPr lang="en-GB" sz="1100"/>
              <a:t>*Regulation (EU) 2022/2370 of the European Parliament and of the Council</a:t>
            </a:r>
          </a:p>
        </p:txBody>
      </p:sp>
    </p:spTree>
    <p:extLst>
      <p:ext uri="{BB962C8B-B14F-4D97-AF65-F5344CB8AC3E}">
        <p14:creationId xmlns:p14="http://schemas.microsoft.com/office/powerpoint/2010/main" val="208891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Composition of the EUHTF</a:t>
            </a:r>
          </a:p>
        </p:txBody>
      </p:sp>
      <p:sp>
        <p:nvSpPr>
          <p:cNvPr id="5" name="Slide Number Placeholder 4"/>
          <p:cNvSpPr>
            <a:spLocks noGrp="1"/>
          </p:cNvSpPr>
          <p:nvPr>
            <p:ph type="sldNum" sz="quarter" idx="12"/>
          </p:nvPr>
        </p:nvSpPr>
        <p:spPr/>
        <p:txBody>
          <a:bodyPr/>
          <a:lstStyle/>
          <a:p>
            <a:fld id="{F9E29A8E-A0F1-419A-8E8B-A78BF9C70DE8}" type="slidenum">
              <a:rPr lang="en-GB" smtClean="0"/>
              <a:pPr/>
              <a:t>14</a:t>
            </a:fld>
            <a:endParaRPr lang="en-GB"/>
          </a:p>
        </p:txBody>
      </p:sp>
      <p:graphicFrame>
        <p:nvGraphicFramePr>
          <p:cNvPr id="8" name="Table 8">
            <a:extLst>
              <a:ext uri="{FF2B5EF4-FFF2-40B4-BE49-F238E27FC236}">
                <a16:creationId xmlns:a16="http://schemas.microsoft.com/office/drawing/2014/main" id="{F0CEAF14-D3FD-1CA3-62B3-FE0ECA61AF33}"/>
              </a:ext>
            </a:extLst>
          </p:cNvPr>
          <p:cNvGraphicFramePr>
            <a:graphicFrameLocks noGrp="1"/>
          </p:cNvGraphicFramePr>
          <p:nvPr/>
        </p:nvGraphicFramePr>
        <p:xfrm>
          <a:off x="6390967" y="1349100"/>
          <a:ext cx="5220461" cy="2564138"/>
        </p:xfrm>
        <a:graphic>
          <a:graphicData uri="http://schemas.openxmlformats.org/drawingml/2006/table">
            <a:tbl>
              <a:tblPr firstRow="1" bandRow="1">
                <a:tableStyleId>{68D230F3-CF80-4859-8CE7-A43EE81993B5}</a:tableStyleId>
              </a:tblPr>
              <a:tblGrid>
                <a:gridCol w="5220461">
                  <a:extLst>
                    <a:ext uri="{9D8B030D-6E8A-4147-A177-3AD203B41FA5}">
                      <a16:colId xmlns:a16="http://schemas.microsoft.com/office/drawing/2014/main" val="3994074330"/>
                    </a:ext>
                  </a:extLst>
                </a:gridCol>
              </a:tblGrid>
              <a:tr h="785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a:solidFill>
                            <a:schemeClr val="tx1"/>
                          </a:solidFill>
                          <a:latin typeface="Tahoma"/>
                          <a:ea typeface="Tahoma"/>
                          <a:cs typeface="Tahoma"/>
                        </a:rPr>
                        <a:t>Enhanced Emergency Capacity</a:t>
                      </a:r>
                    </a:p>
                  </a:txBody>
                  <a:tcPr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566540933"/>
                  </a:ext>
                </a:extLst>
              </a:tr>
              <a:tr h="1778946">
                <a:tc>
                  <a:txBody>
                    <a:bodyPr/>
                    <a:lstStyle/>
                    <a:p>
                      <a:pPr marL="0" lvl="0" indent="0" algn="l" defTabSz="914400" rtl="0" eaLnBrk="1" latinLnBrk="0" hangingPunct="1">
                        <a:lnSpc>
                          <a:spcPct val="100000"/>
                        </a:lnSpc>
                        <a:spcBef>
                          <a:spcPts val="0"/>
                        </a:spcBef>
                        <a:spcAft>
                          <a:spcPts val="300"/>
                        </a:spcAft>
                        <a:buFont typeface="Symbol" panose="05050102010706020507" pitchFamily="18" charset="2"/>
                        <a:buNone/>
                      </a:pPr>
                      <a:r>
                        <a:rPr lang="en-GB" sz="1600" kern="1200">
                          <a:solidFill>
                            <a:schemeClr val="tx1"/>
                          </a:solidFill>
                          <a:effectLst/>
                          <a:latin typeface="Tahoma"/>
                          <a:ea typeface="Tahoma"/>
                          <a:cs typeface="Tahoma"/>
                        </a:rPr>
                        <a:t>EUHTF pools including experts from:</a:t>
                      </a:r>
                      <a:br>
                        <a:rPr lang="en-GB" sz="1600" kern="1200">
                          <a:solidFill>
                            <a:schemeClr val="tx1"/>
                          </a:solidFill>
                          <a:effectLst/>
                          <a:latin typeface="Tahoma"/>
                          <a:ea typeface="Tahoma"/>
                          <a:cs typeface="Tahoma"/>
                        </a:rPr>
                      </a:br>
                      <a:endParaRPr lang="en-GB" sz="1600" kern="1200">
                        <a:solidFill>
                          <a:schemeClr val="tx1"/>
                        </a:solidFill>
                        <a:effectLst/>
                        <a:latin typeface="Tahoma"/>
                        <a:ea typeface="Tahoma"/>
                        <a:cs typeface="Tahoma"/>
                      </a:endParaRPr>
                    </a:p>
                    <a:p>
                      <a:pPr marL="171450" marR="0" lvl="0" indent="-171450" algn="l" defTabSz="914400" rtl="0" eaLnBrk="1" fontAlgn="auto" latinLnBrk="0" hangingPunct="1">
                        <a:lnSpc>
                          <a:spcPct val="100000"/>
                        </a:lnSpc>
                        <a:spcBef>
                          <a:spcPts val="0"/>
                        </a:spcBef>
                        <a:spcAft>
                          <a:spcPts val="300"/>
                        </a:spcAft>
                        <a:buClrTx/>
                        <a:buSzTx/>
                        <a:buFont typeface="Arial" panose="05050102010706020507" pitchFamily="18" charset="2"/>
                        <a:buChar char="•"/>
                        <a:tabLst/>
                        <a:defRPr/>
                      </a:pPr>
                      <a:r>
                        <a:rPr lang="en-GB" sz="1600" kern="1200">
                          <a:solidFill>
                            <a:schemeClr val="tx1"/>
                          </a:solidFill>
                          <a:effectLst/>
                          <a:latin typeface="Tahoma"/>
                          <a:ea typeface="Tahoma"/>
                          <a:cs typeface="Tahoma"/>
                        </a:rPr>
                        <a:t>ECDC staff</a:t>
                      </a:r>
                    </a:p>
                    <a:p>
                      <a:pPr marL="171450" lvl="0" indent="-171450" algn="l" defTabSz="914400" rtl="0" eaLnBrk="1" latinLnBrk="0" hangingPunct="1">
                        <a:lnSpc>
                          <a:spcPct val="100000"/>
                        </a:lnSpc>
                        <a:spcBef>
                          <a:spcPts val="0"/>
                        </a:spcBef>
                        <a:spcAft>
                          <a:spcPts val="300"/>
                        </a:spcAft>
                        <a:buFont typeface="Arial" panose="05050102010706020507" pitchFamily="18" charset="2"/>
                        <a:buChar char="•"/>
                      </a:pPr>
                      <a:r>
                        <a:rPr lang="en-GB" sz="1600" kern="1200">
                          <a:solidFill>
                            <a:schemeClr val="tx1"/>
                          </a:solidFill>
                          <a:effectLst/>
                          <a:latin typeface="+mn-lt"/>
                          <a:ea typeface="Tahoma"/>
                          <a:cs typeface="Tahoma"/>
                        </a:rPr>
                        <a:t>ECDC Fellows (e.g. EPIET, EUPHEM)</a:t>
                      </a:r>
                    </a:p>
                    <a:p>
                      <a:pPr marL="171450" lvl="0" indent="-171450" algn="l" defTabSz="914400" rtl="0" eaLnBrk="1" latinLnBrk="0" hangingPunct="1">
                        <a:lnSpc>
                          <a:spcPct val="100000"/>
                        </a:lnSpc>
                        <a:spcBef>
                          <a:spcPts val="0"/>
                        </a:spcBef>
                        <a:spcAft>
                          <a:spcPts val="300"/>
                        </a:spcAft>
                        <a:buFont typeface="Arial" panose="05050102010706020507" pitchFamily="18" charset="2"/>
                        <a:buChar char="•"/>
                      </a:pPr>
                      <a:r>
                        <a:rPr lang="en-GB" sz="1600" kern="1200">
                          <a:solidFill>
                            <a:schemeClr val="tx1"/>
                          </a:solidFill>
                          <a:effectLst/>
                          <a:latin typeface="+mn-lt"/>
                          <a:ea typeface="Tahoma"/>
                          <a:cs typeface="Tahoma"/>
                        </a:rPr>
                        <a:t>EU/EEA Member State experts, on a voluntary basis</a:t>
                      </a:r>
                    </a:p>
                  </a:txBody>
                  <a:tcP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1307168162"/>
                  </a:ext>
                </a:extLst>
              </a:tr>
            </a:tbl>
          </a:graphicData>
        </a:graphic>
      </p:graphicFrame>
      <p:graphicFrame>
        <p:nvGraphicFramePr>
          <p:cNvPr id="9" name="Table 8">
            <a:extLst>
              <a:ext uri="{FF2B5EF4-FFF2-40B4-BE49-F238E27FC236}">
                <a16:creationId xmlns:a16="http://schemas.microsoft.com/office/drawing/2014/main" id="{5E9529E0-1D0F-FD71-64C2-CB27DC82E1EF}"/>
              </a:ext>
            </a:extLst>
          </p:cNvPr>
          <p:cNvGraphicFramePr>
            <a:graphicFrameLocks noGrp="1"/>
          </p:cNvGraphicFramePr>
          <p:nvPr/>
        </p:nvGraphicFramePr>
        <p:xfrm>
          <a:off x="580572" y="1370562"/>
          <a:ext cx="5220460" cy="2564138"/>
        </p:xfrm>
        <a:graphic>
          <a:graphicData uri="http://schemas.openxmlformats.org/drawingml/2006/table">
            <a:tbl>
              <a:tblPr firstRow="1" bandRow="1">
                <a:tableStyleId>{68D230F3-CF80-4859-8CE7-A43EE81993B5}</a:tableStyleId>
              </a:tblPr>
              <a:tblGrid>
                <a:gridCol w="5220460">
                  <a:extLst>
                    <a:ext uri="{9D8B030D-6E8A-4147-A177-3AD203B41FA5}">
                      <a16:colId xmlns:a16="http://schemas.microsoft.com/office/drawing/2014/main" val="2953894514"/>
                    </a:ext>
                  </a:extLst>
                </a:gridCol>
              </a:tblGrid>
              <a:tr h="754608">
                <a:tc>
                  <a:txBody>
                    <a:bodyPr/>
                    <a:lstStyle/>
                    <a:p>
                      <a:r>
                        <a:rPr lang="en-GB" sz="2000" b="1">
                          <a:solidFill>
                            <a:schemeClr val="tx1"/>
                          </a:solidFill>
                          <a:latin typeface="Tahoma"/>
                          <a:ea typeface="Tahoma"/>
                          <a:cs typeface="Tahoma"/>
                        </a:rPr>
                        <a:t>ECDC Coordination Team</a:t>
                      </a:r>
                      <a:endParaRPr lang="en-GB" sz="2000" b="1">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887465888"/>
                  </a:ext>
                </a:extLst>
              </a:tr>
              <a:tr h="1809530">
                <a:tc>
                  <a:txBody>
                    <a:bodyPr/>
                    <a:lstStyle/>
                    <a:p>
                      <a:pPr marL="0" lvl="0" indent="0" algn="l" rtl="0" eaLnBrk="1" latinLnBrk="0" hangingPunct="1">
                        <a:lnSpc>
                          <a:spcPct val="100000"/>
                        </a:lnSpc>
                        <a:spcBef>
                          <a:spcPts val="0"/>
                        </a:spcBef>
                        <a:spcAft>
                          <a:spcPts val="300"/>
                        </a:spcAft>
                        <a:buNone/>
                      </a:pPr>
                      <a:r>
                        <a:rPr lang="en-GB" sz="1600" kern="1200">
                          <a:solidFill>
                            <a:schemeClr val="tx1"/>
                          </a:solidFill>
                          <a:effectLst/>
                          <a:latin typeface="Tahoma"/>
                          <a:ea typeface="Tahoma"/>
                          <a:cs typeface="Tahoma"/>
                        </a:rPr>
                        <a:t>Permanent entity coordinating EUHTF activities:</a:t>
                      </a:r>
                      <a:br>
                        <a:rPr lang="en-GB" sz="1600" kern="1200">
                          <a:solidFill>
                            <a:srgbClr val="000000"/>
                          </a:solidFill>
                          <a:effectLst/>
                          <a:latin typeface="Tahoma"/>
                          <a:ea typeface="Tahoma"/>
                          <a:cs typeface="Tahoma"/>
                        </a:rPr>
                      </a:br>
                      <a:endParaRPr lang="en-GB" sz="1600" kern="1200">
                        <a:solidFill>
                          <a:srgbClr val="000000"/>
                        </a:solidFill>
                        <a:effectLst/>
                        <a:latin typeface="Tahoma"/>
                        <a:ea typeface="Tahoma"/>
                        <a:cs typeface="Tahoma"/>
                      </a:endParaRPr>
                    </a:p>
                    <a:p>
                      <a:pPr marL="171450" lvl="0" indent="-171450" algn="l" defTabSz="914400" rtl="0" eaLnBrk="1" latinLnBrk="0" hangingPunct="1">
                        <a:lnSpc>
                          <a:spcPct val="100000"/>
                        </a:lnSpc>
                        <a:spcBef>
                          <a:spcPts val="0"/>
                        </a:spcBef>
                        <a:spcAft>
                          <a:spcPts val="300"/>
                        </a:spcAft>
                        <a:buFont typeface="Arial" panose="05050102010706020507" pitchFamily="18" charset="2"/>
                        <a:buChar char="•"/>
                      </a:pPr>
                      <a:r>
                        <a:rPr lang="en-GB" sz="1600" kern="1200">
                          <a:solidFill>
                            <a:schemeClr val="tx1"/>
                          </a:solidFill>
                          <a:effectLst/>
                          <a:latin typeface="Tahoma"/>
                          <a:ea typeface="Tahoma"/>
                          <a:cs typeface="Tahoma"/>
                        </a:rPr>
                        <a:t>Public health experts</a:t>
                      </a:r>
                    </a:p>
                    <a:p>
                      <a:pPr marL="171450" lvl="0" indent="-171450" algn="l" defTabSz="914400" rtl="0" eaLnBrk="1" latinLnBrk="0" hangingPunct="1">
                        <a:lnSpc>
                          <a:spcPct val="100000"/>
                        </a:lnSpc>
                        <a:spcBef>
                          <a:spcPts val="0"/>
                        </a:spcBef>
                        <a:spcAft>
                          <a:spcPts val="300"/>
                        </a:spcAft>
                        <a:buFont typeface="Arial" panose="05050102010706020507" pitchFamily="18" charset="2"/>
                        <a:buChar char="•"/>
                      </a:pPr>
                      <a:r>
                        <a:rPr lang="en-GB" sz="1600" kern="1200">
                          <a:solidFill>
                            <a:schemeClr val="tx1"/>
                          </a:solidFill>
                          <a:effectLst/>
                          <a:latin typeface="Tahoma"/>
                          <a:ea typeface="Tahoma"/>
                          <a:cs typeface="Tahoma"/>
                        </a:rPr>
                        <a:t>Emergency operations centre staff</a:t>
                      </a:r>
                    </a:p>
                    <a:p>
                      <a:pPr marL="171450" lvl="0" indent="-171450" algn="l" defTabSz="914400" rtl="0" eaLnBrk="1" latinLnBrk="0" hangingPunct="1">
                        <a:lnSpc>
                          <a:spcPct val="100000"/>
                        </a:lnSpc>
                        <a:spcBef>
                          <a:spcPts val="0"/>
                        </a:spcBef>
                        <a:spcAft>
                          <a:spcPts val="300"/>
                        </a:spcAft>
                        <a:buFont typeface="Arial" panose="05050102010706020507" pitchFamily="18" charset="2"/>
                        <a:buChar char="•"/>
                      </a:pPr>
                      <a:r>
                        <a:rPr lang="en-GB" sz="1600" kern="1200">
                          <a:solidFill>
                            <a:schemeClr val="tx1"/>
                          </a:solidFill>
                          <a:effectLst/>
                          <a:latin typeface="Tahoma"/>
                          <a:ea typeface="Tahoma"/>
                          <a:cs typeface="Tahoma"/>
                        </a:rPr>
                        <a:t>Administrative assistance</a:t>
                      </a:r>
                    </a:p>
                  </a:txBody>
                  <a:tcP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4285804789"/>
                  </a:ext>
                </a:extLst>
              </a:tr>
            </a:tbl>
          </a:graphicData>
        </a:graphic>
      </p:graphicFrame>
      <p:sp>
        <p:nvSpPr>
          <p:cNvPr id="10" name="TextBox 9">
            <a:extLst>
              <a:ext uri="{FF2B5EF4-FFF2-40B4-BE49-F238E27FC236}">
                <a16:creationId xmlns:a16="http://schemas.microsoft.com/office/drawing/2014/main" id="{16F9FC6A-505F-AD29-D295-E184CD52EDC4}"/>
              </a:ext>
            </a:extLst>
          </p:cNvPr>
          <p:cNvSpPr txBox="1"/>
          <p:nvPr/>
        </p:nvSpPr>
        <p:spPr>
          <a:xfrm>
            <a:off x="6390966" y="4390616"/>
            <a:ext cx="4962833" cy="1569660"/>
          </a:xfrm>
          <a:prstGeom prst="rect">
            <a:avLst/>
          </a:prstGeom>
          <a:noFill/>
        </p:spPr>
        <p:txBody>
          <a:bodyPr wrap="square">
            <a:spAutoFit/>
          </a:bodyPr>
          <a:lstStyle/>
          <a:p>
            <a:pPr marL="285750" indent="-285750">
              <a:buFont typeface="Arial" panose="020B0604020202020204" pitchFamily="34" charset="0"/>
              <a:buChar char="•"/>
            </a:pPr>
            <a:r>
              <a:rPr lang="en-GB" sz="1600" b="1">
                <a:latin typeface="Tahoma" panose="020B0604030504040204" pitchFamily="34" charset="0"/>
                <a:ea typeface="Tahoma" panose="020B0604030504040204" pitchFamily="34" charset="0"/>
                <a:cs typeface="Tahoma" panose="020B0604030504040204" pitchFamily="34" charset="0"/>
              </a:rPr>
              <a:t>Field deployments</a:t>
            </a:r>
            <a:endParaRPr lang="en-GB" sz="160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600" b="1">
                <a:latin typeface="Tahoma" panose="020B0604030504040204" pitchFamily="34" charset="0"/>
                <a:ea typeface="Tahoma" panose="020B0604030504040204" pitchFamily="34" charset="0"/>
                <a:cs typeface="Tahoma" panose="020B0604030504040204" pitchFamily="34" charset="0"/>
              </a:rPr>
              <a:t>Remote technical support</a:t>
            </a:r>
          </a:p>
          <a:p>
            <a:pPr marL="285750" indent="-285750">
              <a:buFont typeface="Arial" panose="020B0604020202020204" pitchFamily="34" charset="0"/>
              <a:buChar char="•"/>
            </a:pPr>
            <a:r>
              <a:rPr lang="en-GB" sz="1600" b="1">
                <a:latin typeface="Tahoma" panose="020B0604030504040204" pitchFamily="34" charset="0"/>
                <a:ea typeface="Tahoma" panose="020B0604030504040204" pitchFamily="34" charset="0"/>
                <a:cs typeface="Tahoma" panose="020B0604030504040204" pitchFamily="34" charset="0"/>
              </a:rPr>
              <a:t>Community of knowledge and practice</a:t>
            </a:r>
            <a:endParaRPr lang="en-GB" sz="160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GB" sz="1600">
                <a:latin typeface="Tahoma" panose="020B0604030504040204" pitchFamily="34" charset="0"/>
                <a:ea typeface="Tahoma" panose="020B0604030504040204" pitchFamily="34" charset="0"/>
                <a:cs typeface="Tahoma" panose="020B0604030504040204" pitchFamily="34" charset="0"/>
              </a:rPr>
              <a:t>Regular meetings</a:t>
            </a:r>
          </a:p>
          <a:p>
            <a:pPr marL="742950" lvl="1" indent="-285750">
              <a:buFont typeface="Arial" panose="020B0604020202020204" pitchFamily="34" charset="0"/>
              <a:buChar char="•"/>
            </a:pPr>
            <a:r>
              <a:rPr lang="en-GB" sz="1600">
                <a:latin typeface="Tahoma" panose="020B0604030504040204" pitchFamily="34" charset="0"/>
                <a:ea typeface="Tahoma" panose="020B0604030504040204" pitchFamily="34" charset="0"/>
                <a:cs typeface="Tahoma" panose="020B0604030504040204" pitchFamily="34" charset="0"/>
              </a:rPr>
              <a:t>Sharing experience, protocols, tools</a:t>
            </a:r>
          </a:p>
          <a:p>
            <a:pPr marL="742950" lvl="1" indent="-285750">
              <a:buFont typeface="Arial" panose="020B0604020202020204" pitchFamily="34" charset="0"/>
              <a:buChar char="•"/>
            </a:pPr>
            <a:r>
              <a:rPr lang="en-GB" sz="1600">
                <a:latin typeface="Tahoma" panose="020B0604030504040204" pitchFamily="34" charset="0"/>
                <a:ea typeface="Tahoma" panose="020B0604030504040204" pitchFamily="34" charset="0"/>
                <a:cs typeface="Tahoma" panose="020B0604030504040204" pitchFamily="34" charset="0"/>
              </a:rPr>
              <a:t>Participate in trainings</a:t>
            </a:r>
          </a:p>
        </p:txBody>
      </p:sp>
      <p:sp>
        <p:nvSpPr>
          <p:cNvPr id="11" name="Title 1">
            <a:extLst>
              <a:ext uri="{FF2B5EF4-FFF2-40B4-BE49-F238E27FC236}">
                <a16:creationId xmlns:a16="http://schemas.microsoft.com/office/drawing/2014/main" id="{3F602B3B-D8F5-9738-C449-2D073E7C2A2C}"/>
              </a:ext>
            </a:extLst>
          </p:cNvPr>
          <p:cNvSpPr txBox="1">
            <a:spLocks/>
          </p:cNvSpPr>
          <p:nvPr/>
        </p:nvSpPr>
        <p:spPr>
          <a:xfrm>
            <a:off x="580572" y="3529025"/>
            <a:ext cx="52204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12749C"/>
                </a:solidFill>
                <a:latin typeface="Tahoma" panose="020B0604030504040204" pitchFamily="34" charset="0"/>
                <a:ea typeface="Tahoma" panose="020B0604030504040204" pitchFamily="34" charset="0"/>
                <a:cs typeface="Tahoma" panose="020B0604030504040204" pitchFamily="34" charset="0"/>
              </a:rPr>
              <a:t>Tasks</a:t>
            </a:r>
            <a:endParaRPr lang="en-GB" sz="2400" b="1">
              <a:solidFill>
                <a:srgbClr val="12749C"/>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7B0A1D81-1914-A8A1-1686-4937A2265C6C}"/>
              </a:ext>
            </a:extLst>
          </p:cNvPr>
          <p:cNvSpPr txBox="1"/>
          <p:nvPr/>
        </p:nvSpPr>
        <p:spPr>
          <a:xfrm>
            <a:off x="398263" y="4390616"/>
            <a:ext cx="5402771" cy="1846659"/>
          </a:xfrm>
          <a:prstGeom prst="rect">
            <a:avLst/>
          </a:prstGeom>
          <a:noFill/>
        </p:spPr>
        <p:txBody>
          <a:bodyPr wrap="square">
            <a:spAutoFit/>
          </a:bodyPr>
          <a:lstStyle/>
          <a:p>
            <a:pPr marL="285750" indent="-285750">
              <a:buFont typeface="Arial" panose="020B0604020202020204" pitchFamily="34" charset="0"/>
              <a:buChar char="•"/>
            </a:pPr>
            <a:r>
              <a:rPr lang="en-GB" sz="1600" b="1">
                <a:latin typeface="Tahoma" panose="020B0604030504040204" pitchFamily="34" charset="0"/>
                <a:ea typeface="Tahoma" panose="020B0604030504040204" pitchFamily="34" charset="0"/>
                <a:cs typeface="Tahoma" panose="020B0604030504040204" pitchFamily="34" charset="0"/>
              </a:rPr>
              <a:t>Coordination</a:t>
            </a:r>
            <a:r>
              <a:rPr lang="en-GB" sz="1600">
                <a:latin typeface="Tahoma" panose="020B0604030504040204" pitchFamily="34" charset="0"/>
                <a:ea typeface="Tahoma" panose="020B0604030504040204" pitchFamily="34" charset="0"/>
                <a:cs typeface="Tahoma" panose="020B0604030504040204" pitchFamily="34" charset="0"/>
              </a:rPr>
              <a:t>, including for deployments</a:t>
            </a:r>
          </a:p>
          <a:p>
            <a:pPr marL="285750" indent="-285750">
              <a:buFont typeface="Arial" panose="020B0604020202020204" pitchFamily="34" charset="0"/>
              <a:buChar char="•"/>
            </a:pPr>
            <a:r>
              <a:rPr lang="en-GB" sz="1600">
                <a:latin typeface="Tahoma" panose="020B0604030504040204" pitchFamily="34" charset="0"/>
                <a:ea typeface="Tahoma" panose="020B0604030504040204" pitchFamily="34" charset="0"/>
                <a:cs typeface="Tahoma" panose="020B0604030504040204" pitchFamily="34" charset="0"/>
              </a:rPr>
              <a:t>Development of </a:t>
            </a:r>
            <a:r>
              <a:rPr lang="en-GB" sz="1600" b="1">
                <a:latin typeface="Tahoma" panose="020B0604030504040204" pitchFamily="34" charset="0"/>
                <a:ea typeface="Tahoma" panose="020B0604030504040204" pitchFamily="34" charset="0"/>
                <a:cs typeface="Tahoma" panose="020B0604030504040204" pitchFamily="34" charset="0"/>
              </a:rPr>
              <a:t>administrative, readiness and mobilisation procedures</a:t>
            </a:r>
          </a:p>
          <a:p>
            <a:pPr marL="285750" indent="-285750">
              <a:buFont typeface="Arial" panose="020B0604020202020204" pitchFamily="34" charset="0"/>
              <a:buChar char="•"/>
            </a:pPr>
            <a:r>
              <a:rPr lang="en-GB" sz="1600" b="1">
                <a:latin typeface="Tahoma" panose="020B0604030504040204" pitchFamily="34" charset="0"/>
                <a:ea typeface="Tahoma" panose="020B0604030504040204" pitchFamily="34" charset="0"/>
                <a:cs typeface="Tahoma" panose="020B0604030504040204" pitchFamily="34" charset="0"/>
              </a:rPr>
              <a:t>Training </a:t>
            </a:r>
            <a:r>
              <a:rPr lang="en-GB" sz="1600">
                <a:latin typeface="Tahoma" panose="020B0604030504040204" pitchFamily="34" charset="0"/>
                <a:ea typeface="Tahoma" panose="020B0604030504040204" pitchFamily="34" charset="0"/>
                <a:cs typeface="Tahoma" panose="020B0604030504040204" pitchFamily="34" charset="0"/>
              </a:rPr>
              <a:t>and </a:t>
            </a:r>
            <a:r>
              <a:rPr lang="en-GB" sz="1600" b="1">
                <a:latin typeface="Tahoma" panose="020B0604030504040204" pitchFamily="34" charset="0"/>
                <a:ea typeface="Tahoma" panose="020B0604030504040204" pitchFamily="34" charset="0"/>
                <a:cs typeface="Tahoma" panose="020B0604030504040204" pitchFamily="34" charset="0"/>
              </a:rPr>
              <a:t>capacity building</a:t>
            </a:r>
            <a:r>
              <a:rPr lang="en-GB" sz="1600">
                <a:latin typeface="Tahoma" panose="020B0604030504040204" pitchFamily="34" charset="0"/>
                <a:ea typeface="Tahoma" panose="020B0604030504040204" pitchFamily="34" charset="0"/>
                <a:cs typeface="Tahoma" panose="020B0604030504040204" pitchFamily="34" charset="0"/>
              </a:rPr>
              <a:t> activities</a:t>
            </a:r>
          </a:p>
          <a:p>
            <a:pPr marL="285750" indent="-285750">
              <a:buFont typeface="Arial" panose="020B0604020202020204" pitchFamily="34" charset="0"/>
              <a:buChar char="•"/>
            </a:pPr>
            <a:r>
              <a:rPr lang="en-GB" sz="1600" b="1">
                <a:latin typeface="Tahoma" panose="020B0604030504040204" pitchFamily="34" charset="0"/>
                <a:ea typeface="Tahoma" panose="020B0604030504040204" pitchFamily="34" charset="0"/>
                <a:cs typeface="Tahoma" panose="020B0604030504040204" pitchFamily="34" charset="0"/>
              </a:rPr>
              <a:t>Communications and coordination </a:t>
            </a:r>
            <a:r>
              <a:rPr lang="en-GB" sz="1600">
                <a:latin typeface="Tahoma" panose="020B0604030504040204" pitchFamily="34" charset="0"/>
                <a:ea typeface="Tahoma" panose="020B0604030504040204" pitchFamily="34" charset="0"/>
                <a:cs typeface="Tahoma" panose="020B0604030504040204" pitchFamily="34" charset="0"/>
              </a:rPr>
              <a:t>with partners, including internal and external advisory bodies </a:t>
            </a:r>
          </a:p>
          <a:p>
            <a:endParaRPr lang="en-GB"/>
          </a:p>
        </p:txBody>
      </p:sp>
      <p:sp>
        <p:nvSpPr>
          <p:cNvPr id="13" name="Title 1">
            <a:extLst>
              <a:ext uri="{FF2B5EF4-FFF2-40B4-BE49-F238E27FC236}">
                <a16:creationId xmlns:a16="http://schemas.microsoft.com/office/drawing/2014/main" id="{9080E570-B89C-6180-C29D-96BAE6DA9C20}"/>
              </a:ext>
            </a:extLst>
          </p:cNvPr>
          <p:cNvSpPr txBox="1">
            <a:spLocks/>
          </p:cNvSpPr>
          <p:nvPr/>
        </p:nvSpPr>
        <p:spPr>
          <a:xfrm>
            <a:off x="6390967" y="3529026"/>
            <a:ext cx="52204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12749C"/>
                </a:solidFill>
                <a:latin typeface="Tahoma" panose="020B0604030504040204" pitchFamily="34" charset="0"/>
                <a:ea typeface="Tahoma" panose="020B0604030504040204" pitchFamily="34" charset="0"/>
                <a:cs typeface="Tahoma" panose="020B0604030504040204" pitchFamily="34" charset="0"/>
              </a:rPr>
              <a:t>Tasks</a:t>
            </a:r>
            <a:endParaRPr lang="en-GB" sz="2400" b="1">
              <a:solidFill>
                <a:srgbClr val="12749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814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4B478-3DCE-6BA3-162C-4E88E3769FD5}"/>
              </a:ext>
            </a:extLst>
          </p:cNvPr>
          <p:cNvSpPr>
            <a:spLocks noGrp="1"/>
          </p:cNvSpPr>
          <p:nvPr>
            <p:ph type="title"/>
          </p:nvPr>
        </p:nvSpPr>
        <p:spPr>
          <a:xfrm>
            <a:off x="432000" y="223936"/>
            <a:ext cx="10354188" cy="542083"/>
          </a:xfrm>
        </p:spPr>
        <p:txBody>
          <a:bodyPr vert="horz" lIns="91440" tIns="45720" rIns="91440" bIns="45720" rtlCol="0" anchor="ctr">
            <a:normAutofit/>
          </a:bodyPr>
          <a:lstStyle/>
          <a:p>
            <a:r>
              <a:rPr lang="en-GB"/>
              <a:t>Governance of the EUHTF</a:t>
            </a:r>
          </a:p>
        </p:txBody>
      </p:sp>
      <p:sp>
        <p:nvSpPr>
          <p:cNvPr id="5" name="Slide Number Placeholder 4">
            <a:extLst>
              <a:ext uri="{FF2B5EF4-FFF2-40B4-BE49-F238E27FC236}">
                <a16:creationId xmlns:a16="http://schemas.microsoft.com/office/drawing/2014/main" id="{235CD8EE-DF69-4F6E-8757-AB7843A4E62C}"/>
              </a:ext>
            </a:extLst>
          </p:cNvPr>
          <p:cNvSpPr>
            <a:spLocks noGrp="1"/>
          </p:cNvSpPr>
          <p:nvPr>
            <p:ph type="sldNum" sz="quarter" idx="12"/>
          </p:nvPr>
        </p:nvSpPr>
        <p:spPr/>
        <p:txBody>
          <a:bodyPr/>
          <a:lstStyle/>
          <a:p>
            <a:fld id="{F9E29A8E-A0F1-419A-8E8B-A78BF9C70DE8}" type="slidenum">
              <a:rPr lang="en-GB" smtClean="0"/>
              <a:pPr/>
              <a:t>15</a:t>
            </a:fld>
            <a:endParaRPr lang="en-GB"/>
          </a:p>
        </p:txBody>
      </p:sp>
      <p:grpSp>
        <p:nvGrpSpPr>
          <p:cNvPr id="26" name="Group 25">
            <a:extLst>
              <a:ext uri="{FF2B5EF4-FFF2-40B4-BE49-F238E27FC236}">
                <a16:creationId xmlns:a16="http://schemas.microsoft.com/office/drawing/2014/main" id="{23E66C59-C892-73C7-808D-255235131602}"/>
              </a:ext>
            </a:extLst>
          </p:cNvPr>
          <p:cNvGrpSpPr/>
          <p:nvPr/>
        </p:nvGrpSpPr>
        <p:grpSpPr>
          <a:xfrm>
            <a:off x="8508998" y="1156696"/>
            <a:ext cx="3420000" cy="5307055"/>
            <a:chOff x="3609756" y="2078381"/>
            <a:chExt cx="2257490" cy="4116230"/>
          </a:xfrm>
        </p:grpSpPr>
        <p:sp>
          <p:nvSpPr>
            <p:cNvPr id="23" name="Freeform: Shape 22">
              <a:extLst>
                <a:ext uri="{FF2B5EF4-FFF2-40B4-BE49-F238E27FC236}">
                  <a16:creationId xmlns:a16="http://schemas.microsoft.com/office/drawing/2014/main" id="{E64B2B8F-D287-1829-C93E-8D28EFC427F0}"/>
                </a:ext>
              </a:extLst>
            </p:cNvPr>
            <p:cNvSpPr/>
            <p:nvPr/>
          </p:nvSpPr>
          <p:spPr>
            <a:xfrm>
              <a:off x="3609756" y="2078381"/>
              <a:ext cx="2257490" cy="4116230"/>
            </a:xfrm>
            <a:custGeom>
              <a:avLst/>
              <a:gdLst>
                <a:gd name="connsiteX0" fmla="*/ 0 w 2058870"/>
                <a:gd name="connsiteY0" fmla="*/ 205887 h 4116230"/>
                <a:gd name="connsiteX1" fmla="*/ 205887 w 2058870"/>
                <a:gd name="connsiteY1" fmla="*/ 0 h 4116230"/>
                <a:gd name="connsiteX2" fmla="*/ 1852983 w 2058870"/>
                <a:gd name="connsiteY2" fmla="*/ 0 h 4116230"/>
                <a:gd name="connsiteX3" fmla="*/ 2058870 w 2058870"/>
                <a:gd name="connsiteY3" fmla="*/ 205887 h 4116230"/>
                <a:gd name="connsiteX4" fmla="*/ 2058870 w 2058870"/>
                <a:gd name="connsiteY4" fmla="*/ 3910343 h 4116230"/>
                <a:gd name="connsiteX5" fmla="*/ 1852983 w 2058870"/>
                <a:gd name="connsiteY5" fmla="*/ 4116230 h 4116230"/>
                <a:gd name="connsiteX6" fmla="*/ 205887 w 2058870"/>
                <a:gd name="connsiteY6" fmla="*/ 4116230 h 4116230"/>
                <a:gd name="connsiteX7" fmla="*/ 0 w 2058870"/>
                <a:gd name="connsiteY7" fmla="*/ 3910343 h 4116230"/>
                <a:gd name="connsiteX8" fmla="*/ 0 w 2058870"/>
                <a:gd name="connsiteY8" fmla="*/ 205887 h 41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870" h="4116230">
                  <a:moveTo>
                    <a:pt x="0" y="205887"/>
                  </a:moveTo>
                  <a:cubicBezTo>
                    <a:pt x="0" y="92179"/>
                    <a:pt x="92179" y="0"/>
                    <a:pt x="205887" y="0"/>
                  </a:cubicBezTo>
                  <a:lnTo>
                    <a:pt x="1852983" y="0"/>
                  </a:lnTo>
                  <a:cubicBezTo>
                    <a:pt x="1966691" y="0"/>
                    <a:pt x="2058870" y="92179"/>
                    <a:pt x="2058870" y="205887"/>
                  </a:cubicBezTo>
                  <a:lnTo>
                    <a:pt x="2058870" y="3910343"/>
                  </a:lnTo>
                  <a:cubicBezTo>
                    <a:pt x="2058870" y="4024051"/>
                    <a:pt x="1966691" y="4116230"/>
                    <a:pt x="1852983" y="4116230"/>
                  </a:cubicBezTo>
                  <a:lnTo>
                    <a:pt x="205887" y="4116230"/>
                  </a:lnTo>
                  <a:cubicBezTo>
                    <a:pt x="92179" y="4116230"/>
                    <a:pt x="0" y="4024051"/>
                    <a:pt x="0" y="3910343"/>
                  </a:cubicBezTo>
                  <a:lnTo>
                    <a:pt x="0" y="205887"/>
                  </a:lnTo>
                  <a:close/>
                </a:path>
              </a:pathLst>
            </a:custGeom>
            <a:ln w="28575">
              <a:solidFill>
                <a:schemeClr val="accent1">
                  <a:lumMod val="5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2965181" numCol="1" spcCol="1270" anchor="ctr" anchorCtr="0">
              <a:noAutofit/>
            </a:bodyPr>
            <a:lstStyle/>
            <a:p>
              <a:pPr marL="0" lvl="0" indent="0" algn="ctr" defTabSz="977900">
                <a:lnSpc>
                  <a:spcPct val="90000"/>
                </a:lnSpc>
                <a:spcBef>
                  <a:spcPct val="0"/>
                </a:spcBef>
                <a:buNone/>
              </a:pPr>
              <a:r>
                <a:rPr lang="en-GB" sz="2200" b="1" kern="1200">
                  <a:solidFill>
                    <a:srgbClr val="004559"/>
                  </a:solidFill>
                </a:rPr>
                <a:t>EUHTF Advisory Group</a:t>
              </a:r>
            </a:p>
            <a:p>
              <a:pPr marL="0" lvl="0" indent="0" algn="ctr" defTabSz="977900">
                <a:lnSpc>
                  <a:spcPct val="90000"/>
                </a:lnSpc>
                <a:spcBef>
                  <a:spcPct val="0"/>
                </a:spcBef>
                <a:buNone/>
              </a:pPr>
              <a:r>
                <a:rPr lang="en-GB" b="1">
                  <a:solidFill>
                    <a:srgbClr val="004559"/>
                  </a:solidFill>
                </a:rPr>
                <a:t>(year 2024)</a:t>
              </a:r>
            </a:p>
            <a:p>
              <a:pPr marL="0" lvl="0" indent="0" algn="ctr" defTabSz="977900">
                <a:lnSpc>
                  <a:spcPct val="90000"/>
                </a:lnSpc>
                <a:spcBef>
                  <a:spcPct val="0"/>
                </a:spcBef>
                <a:buNone/>
              </a:pPr>
              <a:endParaRPr lang="en-GB" sz="2200" b="1" kern="1200">
                <a:solidFill>
                  <a:srgbClr val="004559"/>
                </a:solidFill>
              </a:endParaRPr>
            </a:p>
            <a:p>
              <a:pPr marL="0" lvl="0" indent="0" algn="ctr" defTabSz="977900">
                <a:lnSpc>
                  <a:spcPct val="90000"/>
                </a:lnSpc>
                <a:spcBef>
                  <a:spcPct val="0"/>
                </a:spcBef>
                <a:buNone/>
              </a:pPr>
              <a:endParaRPr lang="en-GB" sz="2200" b="1">
                <a:solidFill>
                  <a:srgbClr val="004559"/>
                </a:solidFill>
              </a:endParaRPr>
            </a:p>
            <a:p>
              <a:pPr marL="0" lvl="0" indent="0" algn="ctr" defTabSz="977900">
                <a:lnSpc>
                  <a:spcPct val="90000"/>
                </a:lnSpc>
                <a:spcBef>
                  <a:spcPct val="0"/>
                </a:spcBef>
                <a:buNone/>
              </a:pPr>
              <a:endParaRPr lang="en-GB" sz="2200" b="1" kern="1200">
                <a:solidFill>
                  <a:srgbClr val="004559"/>
                </a:solidFill>
              </a:endParaRPr>
            </a:p>
            <a:p>
              <a:pPr marL="0" lvl="0" indent="0" algn="ctr" defTabSz="977900">
                <a:lnSpc>
                  <a:spcPct val="90000"/>
                </a:lnSpc>
                <a:spcBef>
                  <a:spcPct val="0"/>
                </a:spcBef>
                <a:buNone/>
              </a:pPr>
              <a:endParaRPr lang="en-GB" sz="2200" b="1">
                <a:solidFill>
                  <a:srgbClr val="004559"/>
                </a:solidFill>
              </a:endParaRPr>
            </a:p>
            <a:p>
              <a:pPr marL="0" lvl="0" indent="0" algn="ctr" defTabSz="977900">
                <a:lnSpc>
                  <a:spcPct val="90000"/>
                </a:lnSpc>
                <a:spcBef>
                  <a:spcPct val="0"/>
                </a:spcBef>
                <a:spcAft>
                  <a:spcPct val="35000"/>
                </a:spcAft>
                <a:buNone/>
              </a:pPr>
              <a:endParaRPr lang="en-GB" sz="2200" b="1" kern="1200">
                <a:solidFill>
                  <a:srgbClr val="004559"/>
                </a:solidFill>
              </a:endParaRPr>
            </a:p>
          </p:txBody>
        </p:sp>
        <p:sp>
          <p:nvSpPr>
            <p:cNvPr id="24" name="Freeform: Shape 23">
              <a:extLst>
                <a:ext uri="{FF2B5EF4-FFF2-40B4-BE49-F238E27FC236}">
                  <a16:creationId xmlns:a16="http://schemas.microsoft.com/office/drawing/2014/main" id="{F9794C49-8731-DABB-ED14-A81C9116679D}"/>
                </a:ext>
              </a:extLst>
            </p:cNvPr>
            <p:cNvSpPr/>
            <p:nvPr/>
          </p:nvSpPr>
          <p:spPr>
            <a:xfrm>
              <a:off x="3727526" y="2746119"/>
              <a:ext cx="2019859" cy="1984837"/>
            </a:xfrm>
            <a:custGeom>
              <a:avLst/>
              <a:gdLst>
                <a:gd name="connsiteX0" fmla="*/ 0 w 1647096"/>
                <a:gd name="connsiteY0" fmla="*/ 124110 h 1241099"/>
                <a:gd name="connsiteX1" fmla="*/ 124110 w 1647096"/>
                <a:gd name="connsiteY1" fmla="*/ 0 h 1241099"/>
                <a:gd name="connsiteX2" fmla="*/ 1522986 w 1647096"/>
                <a:gd name="connsiteY2" fmla="*/ 0 h 1241099"/>
                <a:gd name="connsiteX3" fmla="*/ 1647096 w 1647096"/>
                <a:gd name="connsiteY3" fmla="*/ 124110 h 1241099"/>
                <a:gd name="connsiteX4" fmla="*/ 1647096 w 1647096"/>
                <a:gd name="connsiteY4" fmla="*/ 1116989 h 1241099"/>
                <a:gd name="connsiteX5" fmla="*/ 1522986 w 1647096"/>
                <a:gd name="connsiteY5" fmla="*/ 1241099 h 1241099"/>
                <a:gd name="connsiteX6" fmla="*/ 124110 w 1647096"/>
                <a:gd name="connsiteY6" fmla="*/ 1241099 h 1241099"/>
                <a:gd name="connsiteX7" fmla="*/ 0 w 1647096"/>
                <a:gd name="connsiteY7" fmla="*/ 1116989 h 1241099"/>
                <a:gd name="connsiteX8" fmla="*/ 0 w 1647096"/>
                <a:gd name="connsiteY8" fmla="*/ 124110 h 124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7096" h="1241099">
                  <a:moveTo>
                    <a:pt x="0" y="124110"/>
                  </a:moveTo>
                  <a:cubicBezTo>
                    <a:pt x="0" y="55566"/>
                    <a:pt x="55566" y="0"/>
                    <a:pt x="124110" y="0"/>
                  </a:cubicBezTo>
                  <a:lnTo>
                    <a:pt x="1522986" y="0"/>
                  </a:lnTo>
                  <a:cubicBezTo>
                    <a:pt x="1591530" y="0"/>
                    <a:pt x="1647096" y="55566"/>
                    <a:pt x="1647096" y="124110"/>
                  </a:cubicBezTo>
                  <a:lnTo>
                    <a:pt x="1647096" y="1116989"/>
                  </a:lnTo>
                  <a:cubicBezTo>
                    <a:pt x="1647096" y="1185533"/>
                    <a:pt x="1591530" y="1241099"/>
                    <a:pt x="1522986" y="1241099"/>
                  </a:cubicBezTo>
                  <a:lnTo>
                    <a:pt x="124110" y="1241099"/>
                  </a:lnTo>
                  <a:cubicBezTo>
                    <a:pt x="55566" y="1241099"/>
                    <a:pt x="0" y="1185533"/>
                    <a:pt x="0" y="1116989"/>
                  </a:cubicBezTo>
                  <a:lnTo>
                    <a:pt x="0" y="1241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1" tIns="53496" rIns="59211" bIns="53496" numCol="1" spcCol="1270" anchor="ctr" anchorCtr="0">
              <a:noAutofit/>
            </a:bodyPr>
            <a:lstStyle/>
            <a:p>
              <a:pPr marL="0" lvl="0" indent="0" algn="l" defTabSz="400050">
                <a:lnSpc>
                  <a:spcPct val="90000"/>
                </a:lnSpc>
                <a:spcBef>
                  <a:spcPct val="0"/>
                </a:spcBef>
                <a:spcAft>
                  <a:spcPct val="35000"/>
                </a:spcAft>
                <a:buNone/>
              </a:pPr>
              <a:r>
                <a:rPr lang="en-GB" sz="1200" kern="1200">
                  <a:solidFill>
                    <a:schemeClr val="bg1"/>
                  </a:solidFill>
                  <a:effectLst/>
                  <a:latin typeface="+mn-lt"/>
                  <a:ea typeface="+mn-ea"/>
                  <a:cs typeface="+mn-cs"/>
                </a:rPr>
                <a:t>- ECDC Coordination Team</a:t>
              </a:r>
            </a:p>
            <a:p>
              <a:pPr marL="0" lvl="0" indent="0" algn="l" defTabSz="400050">
                <a:lnSpc>
                  <a:spcPct val="90000"/>
                </a:lnSpc>
                <a:spcBef>
                  <a:spcPct val="0"/>
                </a:spcBef>
                <a:spcAft>
                  <a:spcPct val="35000"/>
                </a:spcAft>
                <a:buNone/>
              </a:pPr>
              <a:r>
                <a:rPr lang="en-GB" sz="1200" kern="1200">
                  <a:solidFill>
                    <a:schemeClr val="bg1"/>
                  </a:solidFill>
                  <a:effectLst/>
                  <a:latin typeface="+mn-lt"/>
                  <a:ea typeface="+mn-ea"/>
                  <a:cs typeface="+mn-cs"/>
                </a:rPr>
                <a:t>- European Commission (ECHO, HERA, RTD, SANTE)</a:t>
              </a:r>
            </a:p>
            <a:p>
              <a:pPr marL="0" lvl="0" indent="0" algn="l" defTabSz="400050">
                <a:lnSpc>
                  <a:spcPct val="90000"/>
                </a:lnSpc>
                <a:spcBef>
                  <a:spcPct val="0"/>
                </a:spcBef>
                <a:spcAft>
                  <a:spcPct val="35000"/>
                </a:spcAft>
                <a:buNone/>
              </a:pPr>
              <a:r>
                <a:rPr lang="en-GB" sz="1200" kern="1200">
                  <a:solidFill>
                    <a:schemeClr val="bg1"/>
                  </a:solidFill>
                  <a:effectLst/>
                  <a:latin typeface="+mn-lt"/>
                  <a:ea typeface="+mn-ea"/>
                  <a:cs typeface="+mn-cs"/>
                </a:rPr>
                <a:t>- Six selected MS (rotating) </a:t>
              </a:r>
            </a:p>
            <a:p>
              <a:pPr marL="0" lvl="0" indent="0" algn="l" defTabSz="400050">
                <a:lnSpc>
                  <a:spcPct val="90000"/>
                </a:lnSpc>
                <a:spcBef>
                  <a:spcPct val="0"/>
                </a:spcBef>
                <a:spcAft>
                  <a:spcPct val="35000"/>
                </a:spcAft>
                <a:buNone/>
              </a:pPr>
              <a:r>
                <a:rPr lang="en-GB" sz="1200" kern="1200">
                  <a:solidFill>
                    <a:schemeClr val="bg1"/>
                  </a:solidFill>
                  <a:effectLst/>
                  <a:latin typeface="+mn-lt"/>
                  <a:ea typeface="+mn-ea"/>
                  <a:cs typeface="+mn-cs"/>
                </a:rPr>
                <a:t>- GOARN</a:t>
              </a:r>
            </a:p>
            <a:p>
              <a:pPr marL="0" lvl="0" indent="0" algn="l" defTabSz="400050">
                <a:lnSpc>
                  <a:spcPct val="90000"/>
                </a:lnSpc>
                <a:spcBef>
                  <a:spcPct val="0"/>
                </a:spcBef>
                <a:spcAft>
                  <a:spcPct val="35000"/>
                </a:spcAft>
                <a:buNone/>
              </a:pPr>
              <a:r>
                <a:rPr lang="en-GB" sz="1200">
                  <a:solidFill>
                    <a:schemeClr val="bg1"/>
                  </a:solidFill>
                </a:rPr>
                <a:t>- WHO Regional Office for Europe (WHO/Europe)</a:t>
              </a:r>
            </a:p>
            <a:p>
              <a:pPr marL="0" lvl="0" indent="0" algn="l" defTabSz="400050">
                <a:lnSpc>
                  <a:spcPct val="90000"/>
                </a:lnSpc>
                <a:spcBef>
                  <a:spcPct val="0"/>
                </a:spcBef>
                <a:spcAft>
                  <a:spcPct val="35000"/>
                </a:spcAft>
                <a:buNone/>
              </a:pPr>
              <a:r>
                <a:rPr lang="en-GB" sz="1200">
                  <a:solidFill>
                    <a:schemeClr val="bg1"/>
                  </a:solidFill>
                </a:rPr>
                <a:t>- European Medicines Agency (EMA)</a:t>
              </a:r>
            </a:p>
            <a:p>
              <a:pPr marL="0" lvl="0" indent="0" algn="l" defTabSz="400050">
                <a:lnSpc>
                  <a:spcPct val="90000"/>
                </a:lnSpc>
                <a:spcBef>
                  <a:spcPct val="0"/>
                </a:spcBef>
                <a:spcAft>
                  <a:spcPct val="35000"/>
                </a:spcAft>
                <a:buNone/>
              </a:pPr>
              <a:r>
                <a:rPr lang="en-GB" sz="1200">
                  <a:solidFill>
                    <a:schemeClr val="bg1"/>
                  </a:solidFill>
                </a:rPr>
                <a:t>- European Public Health Association (EUPHA)</a:t>
              </a:r>
            </a:p>
            <a:p>
              <a:pPr marL="0" lvl="0" indent="0" algn="l" defTabSz="400050">
                <a:lnSpc>
                  <a:spcPct val="90000"/>
                </a:lnSpc>
                <a:spcBef>
                  <a:spcPct val="0"/>
                </a:spcBef>
                <a:spcAft>
                  <a:spcPct val="35000"/>
                </a:spcAft>
                <a:buNone/>
              </a:pPr>
              <a:r>
                <a:rPr lang="en-GB" sz="1200">
                  <a:solidFill>
                    <a:schemeClr val="bg1"/>
                  </a:solidFill>
                </a:rPr>
                <a:t>- Non-Governmental Organisation (Médecins Sans Frontières (MSF)</a:t>
              </a:r>
            </a:p>
          </p:txBody>
        </p:sp>
        <p:sp>
          <p:nvSpPr>
            <p:cNvPr id="25" name="Freeform: Shape 24">
              <a:extLst>
                <a:ext uri="{FF2B5EF4-FFF2-40B4-BE49-F238E27FC236}">
                  <a16:creationId xmlns:a16="http://schemas.microsoft.com/office/drawing/2014/main" id="{30BC9EC6-832A-45BC-141C-A337052682B8}"/>
                </a:ext>
              </a:extLst>
            </p:cNvPr>
            <p:cNvSpPr/>
            <p:nvPr/>
          </p:nvSpPr>
          <p:spPr>
            <a:xfrm>
              <a:off x="3727526" y="4842234"/>
              <a:ext cx="2019859" cy="1241099"/>
            </a:xfrm>
            <a:custGeom>
              <a:avLst/>
              <a:gdLst>
                <a:gd name="connsiteX0" fmla="*/ 0 w 1647096"/>
                <a:gd name="connsiteY0" fmla="*/ 124110 h 1241099"/>
                <a:gd name="connsiteX1" fmla="*/ 124110 w 1647096"/>
                <a:gd name="connsiteY1" fmla="*/ 0 h 1241099"/>
                <a:gd name="connsiteX2" fmla="*/ 1522986 w 1647096"/>
                <a:gd name="connsiteY2" fmla="*/ 0 h 1241099"/>
                <a:gd name="connsiteX3" fmla="*/ 1647096 w 1647096"/>
                <a:gd name="connsiteY3" fmla="*/ 124110 h 1241099"/>
                <a:gd name="connsiteX4" fmla="*/ 1647096 w 1647096"/>
                <a:gd name="connsiteY4" fmla="*/ 1116989 h 1241099"/>
                <a:gd name="connsiteX5" fmla="*/ 1522986 w 1647096"/>
                <a:gd name="connsiteY5" fmla="*/ 1241099 h 1241099"/>
                <a:gd name="connsiteX6" fmla="*/ 124110 w 1647096"/>
                <a:gd name="connsiteY6" fmla="*/ 1241099 h 1241099"/>
                <a:gd name="connsiteX7" fmla="*/ 0 w 1647096"/>
                <a:gd name="connsiteY7" fmla="*/ 1116989 h 1241099"/>
                <a:gd name="connsiteX8" fmla="*/ 0 w 1647096"/>
                <a:gd name="connsiteY8" fmla="*/ 124110 h 124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7096" h="1241099">
                  <a:moveTo>
                    <a:pt x="0" y="124110"/>
                  </a:moveTo>
                  <a:cubicBezTo>
                    <a:pt x="0" y="55566"/>
                    <a:pt x="55566" y="0"/>
                    <a:pt x="124110" y="0"/>
                  </a:cubicBezTo>
                  <a:lnTo>
                    <a:pt x="1522986" y="0"/>
                  </a:lnTo>
                  <a:cubicBezTo>
                    <a:pt x="1591530" y="0"/>
                    <a:pt x="1647096" y="55566"/>
                    <a:pt x="1647096" y="124110"/>
                  </a:cubicBezTo>
                  <a:lnTo>
                    <a:pt x="1647096" y="1116989"/>
                  </a:lnTo>
                  <a:cubicBezTo>
                    <a:pt x="1647096" y="1185533"/>
                    <a:pt x="1591530" y="1241099"/>
                    <a:pt x="1522986" y="1241099"/>
                  </a:cubicBezTo>
                  <a:lnTo>
                    <a:pt x="124110" y="1241099"/>
                  </a:lnTo>
                  <a:cubicBezTo>
                    <a:pt x="55566" y="1241099"/>
                    <a:pt x="0" y="1185533"/>
                    <a:pt x="0" y="1116989"/>
                  </a:cubicBezTo>
                  <a:lnTo>
                    <a:pt x="0" y="1241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1" tIns="53496" rIns="59211" bIns="53496" numCol="1" spcCol="1270" anchor="ctr" anchorCtr="0">
              <a:noAutofit/>
            </a:bodyPr>
            <a:lstStyle/>
            <a:p>
              <a:pPr marL="0" lvl="0" indent="0" algn="l" defTabSz="400050">
                <a:lnSpc>
                  <a:spcPct val="90000"/>
                </a:lnSpc>
                <a:spcBef>
                  <a:spcPct val="0"/>
                </a:spcBef>
                <a:spcAft>
                  <a:spcPct val="35000"/>
                </a:spcAft>
                <a:buNone/>
              </a:pPr>
              <a:r>
                <a:rPr lang="en-GB" sz="1200" kern="1200">
                  <a:solidFill>
                    <a:schemeClr val="bg1"/>
                  </a:solidFill>
                  <a:effectLst/>
                  <a:latin typeface="+mn-lt"/>
                  <a:ea typeface="+mn-ea"/>
                  <a:cs typeface="+mn-cs"/>
                </a:rPr>
                <a:t>Advise and </a:t>
              </a:r>
              <a:r>
                <a:rPr lang="en-GB" sz="1200" u="none" kern="1200">
                  <a:solidFill>
                    <a:schemeClr val="bg1"/>
                  </a:solidFill>
                  <a:effectLst/>
                  <a:latin typeface="+mn-lt"/>
                  <a:ea typeface="+mn-ea"/>
                  <a:cs typeface="+mn-cs"/>
                </a:rPr>
                <a:t>assist ECDC Coordination Team with:</a:t>
              </a:r>
            </a:p>
            <a:p>
              <a:pPr marL="0" lvl="0" indent="0" algn="l" defTabSz="400050">
                <a:lnSpc>
                  <a:spcPct val="90000"/>
                </a:lnSpc>
                <a:spcBef>
                  <a:spcPct val="0"/>
                </a:spcBef>
                <a:spcAft>
                  <a:spcPct val="35000"/>
                </a:spcAft>
                <a:buNone/>
              </a:pPr>
              <a:r>
                <a:rPr lang="en-GB" sz="1200" kern="1200">
                  <a:solidFill>
                    <a:schemeClr val="bg1"/>
                  </a:solidFill>
                  <a:effectLst/>
                  <a:latin typeface="+mn-lt"/>
                  <a:ea typeface="+mn-ea"/>
                  <a:cs typeface="+mn-cs"/>
                </a:rPr>
                <a:t>- Operational, administrative and technical decisions</a:t>
              </a:r>
            </a:p>
            <a:p>
              <a:pPr marL="0" lvl="0" indent="0" algn="l" defTabSz="400050">
                <a:lnSpc>
                  <a:spcPct val="90000"/>
                </a:lnSpc>
                <a:spcBef>
                  <a:spcPct val="0"/>
                </a:spcBef>
                <a:spcAft>
                  <a:spcPct val="35000"/>
                </a:spcAft>
                <a:buFont typeface="Arial" panose="020B0604020202020204" pitchFamily="34" charset="0"/>
                <a:buNone/>
              </a:pPr>
              <a:r>
                <a:rPr lang="en-GB" sz="1200" kern="1200">
                  <a:solidFill>
                    <a:schemeClr val="bg1"/>
                  </a:solidFill>
                  <a:effectLst/>
                  <a:latin typeface="+mn-lt"/>
                  <a:ea typeface="+mn-ea"/>
                  <a:cs typeface="+mn-cs"/>
                </a:rPr>
                <a:t>- Annual work plan priorities</a:t>
              </a:r>
            </a:p>
            <a:p>
              <a:pPr marL="0" lvl="0" indent="0" algn="l" defTabSz="400050">
                <a:lnSpc>
                  <a:spcPct val="90000"/>
                </a:lnSpc>
                <a:spcBef>
                  <a:spcPct val="0"/>
                </a:spcBef>
                <a:spcAft>
                  <a:spcPct val="35000"/>
                </a:spcAft>
                <a:buFont typeface="Arial" panose="020B0604020202020204" pitchFamily="34" charset="0"/>
                <a:buNone/>
              </a:pPr>
              <a:r>
                <a:rPr lang="en-GB" sz="1200" kern="1200">
                  <a:solidFill>
                    <a:schemeClr val="bg1"/>
                  </a:solidFill>
                  <a:effectLst/>
                  <a:latin typeface="+mn-lt"/>
                  <a:ea typeface="+mn-ea"/>
                  <a:cs typeface="+mn-cs"/>
                </a:rPr>
                <a:t>- Opportunities for international collaboration</a:t>
              </a:r>
              <a:endParaRPr lang="en-GB" sz="1200" kern="1200">
                <a:solidFill>
                  <a:schemeClr val="bg1"/>
                </a:solidFill>
              </a:endParaRPr>
            </a:p>
          </p:txBody>
        </p:sp>
      </p:grpSp>
      <p:grpSp>
        <p:nvGrpSpPr>
          <p:cNvPr id="33" name="Group 32">
            <a:extLst>
              <a:ext uri="{FF2B5EF4-FFF2-40B4-BE49-F238E27FC236}">
                <a16:creationId xmlns:a16="http://schemas.microsoft.com/office/drawing/2014/main" id="{54EA6A06-A9E6-AC37-0399-8698A3ACABAF}"/>
              </a:ext>
            </a:extLst>
          </p:cNvPr>
          <p:cNvGrpSpPr/>
          <p:nvPr/>
        </p:nvGrpSpPr>
        <p:grpSpPr>
          <a:xfrm>
            <a:off x="133549" y="1156695"/>
            <a:ext cx="3420000" cy="5307056"/>
            <a:chOff x="1391464" y="1743557"/>
            <a:chExt cx="2409412" cy="4432562"/>
          </a:xfrm>
        </p:grpSpPr>
        <p:sp>
          <p:nvSpPr>
            <p:cNvPr id="27" name="Freeform: Shape 26">
              <a:extLst>
                <a:ext uri="{FF2B5EF4-FFF2-40B4-BE49-F238E27FC236}">
                  <a16:creationId xmlns:a16="http://schemas.microsoft.com/office/drawing/2014/main" id="{3024D773-713D-D9B3-5C7C-0F4E25ACF6F5}"/>
                </a:ext>
              </a:extLst>
            </p:cNvPr>
            <p:cNvSpPr/>
            <p:nvPr/>
          </p:nvSpPr>
          <p:spPr>
            <a:xfrm>
              <a:off x="1391464" y="1743557"/>
              <a:ext cx="2409412" cy="4432562"/>
            </a:xfrm>
            <a:custGeom>
              <a:avLst/>
              <a:gdLst>
                <a:gd name="connsiteX0" fmla="*/ 0 w 2058870"/>
                <a:gd name="connsiteY0" fmla="*/ 205887 h 4116230"/>
                <a:gd name="connsiteX1" fmla="*/ 205887 w 2058870"/>
                <a:gd name="connsiteY1" fmla="*/ 0 h 4116230"/>
                <a:gd name="connsiteX2" fmla="*/ 1852983 w 2058870"/>
                <a:gd name="connsiteY2" fmla="*/ 0 h 4116230"/>
                <a:gd name="connsiteX3" fmla="*/ 2058870 w 2058870"/>
                <a:gd name="connsiteY3" fmla="*/ 205887 h 4116230"/>
                <a:gd name="connsiteX4" fmla="*/ 2058870 w 2058870"/>
                <a:gd name="connsiteY4" fmla="*/ 3910343 h 4116230"/>
                <a:gd name="connsiteX5" fmla="*/ 1852983 w 2058870"/>
                <a:gd name="connsiteY5" fmla="*/ 4116230 h 4116230"/>
                <a:gd name="connsiteX6" fmla="*/ 205887 w 2058870"/>
                <a:gd name="connsiteY6" fmla="*/ 4116230 h 4116230"/>
                <a:gd name="connsiteX7" fmla="*/ 0 w 2058870"/>
                <a:gd name="connsiteY7" fmla="*/ 3910343 h 4116230"/>
                <a:gd name="connsiteX8" fmla="*/ 0 w 2058870"/>
                <a:gd name="connsiteY8" fmla="*/ 205887 h 41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870" h="4116230">
                  <a:moveTo>
                    <a:pt x="0" y="205887"/>
                  </a:moveTo>
                  <a:cubicBezTo>
                    <a:pt x="0" y="92179"/>
                    <a:pt x="92179" y="0"/>
                    <a:pt x="205887" y="0"/>
                  </a:cubicBezTo>
                  <a:lnTo>
                    <a:pt x="1852983" y="0"/>
                  </a:lnTo>
                  <a:cubicBezTo>
                    <a:pt x="1966691" y="0"/>
                    <a:pt x="2058870" y="92179"/>
                    <a:pt x="2058870" y="205887"/>
                  </a:cubicBezTo>
                  <a:lnTo>
                    <a:pt x="2058870" y="3910343"/>
                  </a:lnTo>
                  <a:cubicBezTo>
                    <a:pt x="2058870" y="4024051"/>
                    <a:pt x="1966691" y="4116230"/>
                    <a:pt x="1852983" y="4116230"/>
                  </a:cubicBezTo>
                  <a:lnTo>
                    <a:pt x="205887" y="4116230"/>
                  </a:lnTo>
                  <a:cubicBezTo>
                    <a:pt x="92179" y="4116230"/>
                    <a:pt x="0" y="4024051"/>
                    <a:pt x="0" y="3910343"/>
                  </a:cubicBezTo>
                  <a:lnTo>
                    <a:pt x="0" y="205887"/>
                  </a:lnTo>
                  <a:close/>
                </a:path>
              </a:pathLst>
            </a:custGeom>
            <a:ln w="28575">
              <a:solidFill>
                <a:schemeClr val="accent1">
                  <a:lumMod val="5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2965181" numCol="1" spcCol="1270" anchor="ctr" anchorCtr="0">
              <a:noAutofit/>
            </a:bodyPr>
            <a:lstStyle/>
            <a:p>
              <a:pPr marL="0" lvl="0" indent="0" algn="ctr" defTabSz="977900">
                <a:lnSpc>
                  <a:spcPct val="90000"/>
                </a:lnSpc>
                <a:spcBef>
                  <a:spcPct val="0"/>
                </a:spcBef>
                <a:buNone/>
              </a:pPr>
              <a:r>
                <a:rPr lang="en-GB" sz="2200" b="1" kern="1200">
                  <a:solidFill>
                    <a:srgbClr val="004559"/>
                  </a:solidFill>
                </a:rPr>
                <a:t>ECDC Coordination Team</a:t>
              </a:r>
            </a:p>
            <a:p>
              <a:pPr marL="0" lvl="0" indent="0" algn="ctr" defTabSz="977900">
                <a:lnSpc>
                  <a:spcPct val="90000"/>
                </a:lnSpc>
                <a:spcBef>
                  <a:spcPct val="0"/>
                </a:spcBef>
                <a:buNone/>
              </a:pPr>
              <a:endParaRPr lang="en-GB" sz="2200" b="1">
                <a:solidFill>
                  <a:srgbClr val="004559"/>
                </a:solidFill>
              </a:endParaRPr>
            </a:p>
            <a:p>
              <a:pPr marL="0" lvl="0" indent="0" algn="ctr" defTabSz="977900">
                <a:lnSpc>
                  <a:spcPct val="90000"/>
                </a:lnSpc>
                <a:spcBef>
                  <a:spcPct val="0"/>
                </a:spcBef>
                <a:buNone/>
              </a:pPr>
              <a:endParaRPr lang="en-GB" sz="2200" b="1" kern="1200">
                <a:solidFill>
                  <a:srgbClr val="004559"/>
                </a:solidFill>
              </a:endParaRPr>
            </a:p>
            <a:p>
              <a:pPr marL="0" lvl="0" indent="0" algn="ctr" defTabSz="977900">
                <a:lnSpc>
                  <a:spcPct val="90000"/>
                </a:lnSpc>
                <a:spcBef>
                  <a:spcPct val="0"/>
                </a:spcBef>
                <a:buNone/>
              </a:pPr>
              <a:r>
                <a:rPr lang="en-GB" sz="2200" b="1" kern="1200">
                  <a:solidFill>
                    <a:srgbClr val="004559"/>
                  </a:solidFill>
                </a:rPr>
                <a:t> </a:t>
              </a:r>
            </a:p>
            <a:p>
              <a:pPr marL="0" lvl="0" indent="0" algn="ctr" defTabSz="977900">
                <a:lnSpc>
                  <a:spcPct val="90000"/>
                </a:lnSpc>
                <a:spcBef>
                  <a:spcPct val="0"/>
                </a:spcBef>
                <a:buNone/>
              </a:pPr>
              <a:endParaRPr lang="en-GB" sz="2200" b="1">
                <a:solidFill>
                  <a:srgbClr val="004559"/>
                </a:solidFill>
              </a:endParaRPr>
            </a:p>
            <a:p>
              <a:pPr marL="0" lvl="0" indent="0" algn="ctr" defTabSz="977900">
                <a:lnSpc>
                  <a:spcPct val="90000"/>
                </a:lnSpc>
                <a:spcBef>
                  <a:spcPct val="0"/>
                </a:spcBef>
                <a:spcAft>
                  <a:spcPct val="35000"/>
                </a:spcAft>
                <a:buNone/>
              </a:pPr>
              <a:endParaRPr lang="en-GB" sz="2200" b="1" kern="1200">
                <a:solidFill>
                  <a:srgbClr val="004559"/>
                </a:solidFill>
              </a:endParaRPr>
            </a:p>
          </p:txBody>
        </p:sp>
        <p:sp>
          <p:nvSpPr>
            <p:cNvPr id="28" name="Freeform: Shape 27">
              <a:extLst>
                <a:ext uri="{FF2B5EF4-FFF2-40B4-BE49-F238E27FC236}">
                  <a16:creationId xmlns:a16="http://schemas.microsoft.com/office/drawing/2014/main" id="{981D0FBB-40EB-8962-4FC7-7982F5D55613}"/>
                </a:ext>
              </a:extLst>
            </p:cNvPr>
            <p:cNvSpPr/>
            <p:nvPr/>
          </p:nvSpPr>
          <p:spPr>
            <a:xfrm>
              <a:off x="1517159" y="3022823"/>
              <a:ext cx="2155790" cy="546276"/>
            </a:xfrm>
            <a:custGeom>
              <a:avLst/>
              <a:gdLst>
                <a:gd name="connsiteX0" fmla="*/ 0 w 1647096"/>
                <a:gd name="connsiteY0" fmla="*/ 124110 h 1241099"/>
                <a:gd name="connsiteX1" fmla="*/ 124110 w 1647096"/>
                <a:gd name="connsiteY1" fmla="*/ 0 h 1241099"/>
                <a:gd name="connsiteX2" fmla="*/ 1522986 w 1647096"/>
                <a:gd name="connsiteY2" fmla="*/ 0 h 1241099"/>
                <a:gd name="connsiteX3" fmla="*/ 1647096 w 1647096"/>
                <a:gd name="connsiteY3" fmla="*/ 124110 h 1241099"/>
                <a:gd name="connsiteX4" fmla="*/ 1647096 w 1647096"/>
                <a:gd name="connsiteY4" fmla="*/ 1116989 h 1241099"/>
                <a:gd name="connsiteX5" fmla="*/ 1522986 w 1647096"/>
                <a:gd name="connsiteY5" fmla="*/ 1241099 h 1241099"/>
                <a:gd name="connsiteX6" fmla="*/ 124110 w 1647096"/>
                <a:gd name="connsiteY6" fmla="*/ 1241099 h 1241099"/>
                <a:gd name="connsiteX7" fmla="*/ 0 w 1647096"/>
                <a:gd name="connsiteY7" fmla="*/ 1116989 h 1241099"/>
                <a:gd name="connsiteX8" fmla="*/ 0 w 1647096"/>
                <a:gd name="connsiteY8" fmla="*/ 124110 h 124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7096" h="1241099">
                  <a:moveTo>
                    <a:pt x="0" y="124110"/>
                  </a:moveTo>
                  <a:cubicBezTo>
                    <a:pt x="0" y="55566"/>
                    <a:pt x="55566" y="0"/>
                    <a:pt x="124110" y="0"/>
                  </a:cubicBezTo>
                  <a:lnTo>
                    <a:pt x="1522986" y="0"/>
                  </a:lnTo>
                  <a:cubicBezTo>
                    <a:pt x="1591530" y="0"/>
                    <a:pt x="1647096" y="55566"/>
                    <a:pt x="1647096" y="124110"/>
                  </a:cubicBezTo>
                  <a:lnTo>
                    <a:pt x="1647096" y="1116989"/>
                  </a:lnTo>
                  <a:cubicBezTo>
                    <a:pt x="1647096" y="1185533"/>
                    <a:pt x="1591530" y="1241099"/>
                    <a:pt x="1522986" y="1241099"/>
                  </a:cubicBezTo>
                  <a:lnTo>
                    <a:pt x="124110" y="1241099"/>
                  </a:lnTo>
                  <a:cubicBezTo>
                    <a:pt x="55566" y="1241099"/>
                    <a:pt x="0" y="1185533"/>
                    <a:pt x="0" y="1116989"/>
                  </a:cubicBezTo>
                  <a:lnTo>
                    <a:pt x="0" y="1241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1" tIns="53496" rIns="59211" bIns="53496" numCol="1" spcCol="1270" anchor="ctr" anchorCtr="0">
              <a:noAutofit/>
            </a:bodyPr>
            <a:lstStyle/>
            <a:p>
              <a:pPr marL="0" lvl="0" indent="0" algn="ctr" defTabSz="400050">
                <a:lnSpc>
                  <a:spcPct val="90000"/>
                </a:lnSpc>
                <a:spcBef>
                  <a:spcPct val="0"/>
                </a:spcBef>
                <a:spcAft>
                  <a:spcPct val="35000"/>
                </a:spcAft>
                <a:buNone/>
              </a:pPr>
              <a:r>
                <a:rPr lang="en-GB" sz="1600" kern="1200"/>
                <a:t>ECDC experts</a:t>
              </a:r>
            </a:p>
          </p:txBody>
        </p:sp>
        <p:sp>
          <p:nvSpPr>
            <p:cNvPr id="29" name="Freeform: Shape 28">
              <a:extLst>
                <a:ext uri="{FF2B5EF4-FFF2-40B4-BE49-F238E27FC236}">
                  <a16:creationId xmlns:a16="http://schemas.microsoft.com/office/drawing/2014/main" id="{D5C81620-C05E-5511-41D5-5AAA0F9DF3EA}"/>
                </a:ext>
              </a:extLst>
            </p:cNvPr>
            <p:cNvSpPr/>
            <p:nvPr/>
          </p:nvSpPr>
          <p:spPr>
            <a:xfrm>
              <a:off x="1517159" y="4359549"/>
              <a:ext cx="2155790" cy="1628044"/>
            </a:xfrm>
            <a:custGeom>
              <a:avLst/>
              <a:gdLst>
                <a:gd name="connsiteX0" fmla="*/ 0 w 1647096"/>
                <a:gd name="connsiteY0" fmla="*/ 124110 h 1241099"/>
                <a:gd name="connsiteX1" fmla="*/ 124110 w 1647096"/>
                <a:gd name="connsiteY1" fmla="*/ 0 h 1241099"/>
                <a:gd name="connsiteX2" fmla="*/ 1522986 w 1647096"/>
                <a:gd name="connsiteY2" fmla="*/ 0 h 1241099"/>
                <a:gd name="connsiteX3" fmla="*/ 1647096 w 1647096"/>
                <a:gd name="connsiteY3" fmla="*/ 124110 h 1241099"/>
                <a:gd name="connsiteX4" fmla="*/ 1647096 w 1647096"/>
                <a:gd name="connsiteY4" fmla="*/ 1116989 h 1241099"/>
                <a:gd name="connsiteX5" fmla="*/ 1522986 w 1647096"/>
                <a:gd name="connsiteY5" fmla="*/ 1241099 h 1241099"/>
                <a:gd name="connsiteX6" fmla="*/ 124110 w 1647096"/>
                <a:gd name="connsiteY6" fmla="*/ 1241099 h 1241099"/>
                <a:gd name="connsiteX7" fmla="*/ 0 w 1647096"/>
                <a:gd name="connsiteY7" fmla="*/ 1116989 h 1241099"/>
                <a:gd name="connsiteX8" fmla="*/ 0 w 1647096"/>
                <a:gd name="connsiteY8" fmla="*/ 124110 h 124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7096" h="1241099">
                  <a:moveTo>
                    <a:pt x="0" y="124110"/>
                  </a:moveTo>
                  <a:cubicBezTo>
                    <a:pt x="0" y="55566"/>
                    <a:pt x="55566" y="0"/>
                    <a:pt x="124110" y="0"/>
                  </a:cubicBezTo>
                  <a:lnTo>
                    <a:pt x="1522986" y="0"/>
                  </a:lnTo>
                  <a:cubicBezTo>
                    <a:pt x="1591530" y="0"/>
                    <a:pt x="1647096" y="55566"/>
                    <a:pt x="1647096" y="124110"/>
                  </a:cubicBezTo>
                  <a:lnTo>
                    <a:pt x="1647096" y="1116989"/>
                  </a:lnTo>
                  <a:cubicBezTo>
                    <a:pt x="1647096" y="1185533"/>
                    <a:pt x="1591530" y="1241099"/>
                    <a:pt x="1522986" y="1241099"/>
                  </a:cubicBezTo>
                  <a:lnTo>
                    <a:pt x="124110" y="1241099"/>
                  </a:lnTo>
                  <a:cubicBezTo>
                    <a:pt x="55566" y="1241099"/>
                    <a:pt x="0" y="1185533"/>
                    <a:pt x="0" y="1116989"/>
                  </a:cubicBezTo>
                  <a:lnTo>
                    <a:pt x="0" y="1241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1" tIns="53496" rIns="59211" bIns="53496" numCol="1" spcCol="1270" anchor="ctr" anchorCtr="0">
              <a:noAutofit/>
            </a:bodyPr>
            <a:lstStyle/>
            <a:p>
              <a:pPr marL="0" lvl="0" indent="0" algn="l" defTabSz="400050">
                <a:lnSpc>
                  <a:spcPct val="90000"/>
                </a:lnSpc>
                <a:spcBef>
                  <a:spcPct val="0"/>
                </a:spcBef>
                <a:spcAft>
                  <a:spcPct val="35000"/>
                </a:spcAft>
                <a:buNone/>
              </a:pPr>
              <a:r>
                <a:rPr lang="en-GB" sz="1600" b="0" kern="1200">
                  <a:latin typeface="+mn-lt"/>
                  <a:ea typeface="Tahoma" panose="020B0604030504040204" pitchFamily="34" charset="0"/>
                  <a:cs typeface="Tahoma" panose="020B0604030504040204" pitchFamily="34" charset="0"/>
                </a:rPr>
                <a:t>- Communications and coordination</a:t>
              </a:r>
            </a:p>
            <a:p>
              <a:pPr marL="0" lvl="0" indent="0" algn="l" defTabSz="400050">
                <a:lnSpc>
                  <a:spcPct val="90000"/>
                </a:lnSpc>
                <a:spcBef>
                  <a:spcPct val="0"/>
                </a:spcBef>
                <a:spcAft>
                  <a:spcPct val="35000"/>
                </a:spcAft>
                <a:buNone/>
              </a:pPr>
              <a:r>
                <a:rPr lang="en-GB" sz="1600" b="0" kern="1200">
                  <a:latin typeface="+mn-lt"/>
                  <a:ea typeface="Tahoma" panose="020B0604030504040204" pitchFamily="34" charset="0"/>
                  <a:cs typeface="Tahoma" panose="020B0604030504040204" pitchFamily="34" charset="0"/>
                </a:rPr>
                <a:t>- Development of administrative, readiness and mobilisation procedures </a:t>
              </a:r>
              <a:endParaRPr lang="en-GB" sz="1600" b="0" kern="1200">
                <a:latin typeface="+mn-lt"/>
              </a:endParaRPr>
            </a:p>
          </p:txBody>
        </p:sp>
      </p:grpSp>
      <p:grpSp>
        <p:nvGrpSpPr>
          <p:cNvPr id="34" name="Group 33">
            <a:extLst>
              <a:ext uri="{FF2B5EF4-FFF2-40B4-BE49-F238E27FC236}">
                <a16:creationId xmlns:a16="http://schemas.microsoft.com/office/drawing/2014/main" id="{88CC542B-4DFD-7CF4-7EB7-2CB9DCDD1AAC}"/>
              </a:ext>
            </a:extLst>
          </p:cNvPr>
          <p:cNvGrpSpPr/>
          <p:nvPr/>
        </p:nvGrpSpPr>
        <p:grpSpPr>
          <a:xfrm>
            <a:off x="4370998" y="1156695"/>
            <a:ext cx="3420000" cy="5307056"/>
            <a:chOff x="3609757" y="1762050"/>
            <a:chExt cx="2058870" cy="4432562"/>
          </a:xfrm>
        </p:grpSpPr>
        <p:sp>
          <p:nvSpPr>
            <p:cNvPr id="35" name="Freeform: Shape 34">
              <a:extLst>
                <a:ext uri="{FF2B5EF4-FFF2-40B4-BE49-F238E27FC236}">
                  <a16:creationId xmlns:a16="http://schemas.microsoft.com/office/drawing/2014/main" id="{68339DCA-4411-33EC-9E6A-B79BCD2D0923}"/>
                </a:ext>
              </a:extLst>
            </p:cNvPr>
            <p:cNvSpPr/>
            <p:nvPr/>
          </p:nvSpPr>
          <p:spPr>
            <a:xfrm>
              <a:off x="3609757" y="1762050"/>
              <a:ext cx="2058870" cy="4432562"/>
            </a:xfrm>
            <a:custGeom>
              <a:avLst/>
              <a:gdLst>
                <a:gd name="connsiteX0" fmla="*/ 0 w 2058870"/>
                <a:gd name="connsiteY0" fmla="*/ 205887 h 4116230"/>
                <a:gd name="connsiteX1" fmla="*/ 205887 w 2058870"/>
                <a:gd name="connsiteY1" fmla="*/ 0 h 4116230"/>
                <a:gd name="connsiteX2" fmla="*/ 1852983 w 2058870"/>
                <a:gd name="connsiteY2" fmla="*/ 0 h 4116230"/>
                <a:gd name="connsiteX3" fmla="*/ 2058870 w 2058870"/>
                <a:gd name="connsiteY3" fmla="*/ 205887 h 4116230"/>
                <a:gd name="connsiteX4" fmla="*/ 2058870 w 2058870"/>
                <a:gd name="connsiteY4" fmla="*/ 3910343 h 4116230"/>
                <a:gd name="connsiteX5" fmla="*/ 1852983 w 2058870"/>
                <a:gd name="connsiteY5" fmla="*/ 4116230 h 4116230"/>
                <a:gd name="connsiteX6" fmla="*/ 205887 w 2058870"/>
                <a:gd name="connsiteY6" fmla="*/ 4116230 h 4116230"/>
                <a:gd name="connsiteX7" fmla="*/ 0 w 2058870"/>
                <a:gd name="connsiteY7" fmla="*/ 3910343 h 4116230"/>
                <a:gd name="connsiteX8" fmla="*/ 0 w 2058870"/>
                <a:gd name="connsiteY8" fmla="*/ 205887 h 41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870" h="4116230">
                  <a:moveTo>
                    <a:pt x="0" y="205887"/>
                  </a:moveTo>
                  <a:cubicBezTo>
                    <a:pt x="0" y="92179"/>
                    <a:pt x="92179" y="0"/>
                    <a:pt x="205887" y="0"/>
                  </a:cubicBezTo>
                  <a:lnTo>
                    <a:pt x="1852983" y="0"/>
                  </a:lnTo>
                  <a:cubicBezTo>
                    <a:pt x="1966691" y="0"/>
                    <a:pt x="2058870" y="92179"/>
                    <a:pt x="2058870" y="205887"/>
                  </a:cubicBezTo>
                  <a:lnTo>
                    <a:pt x="2058870" y="3910343"/>
                  </a:lnTo>
                  <a:cubicBezTo>
                    <a:pt x="2058870" y="4024051"/>
                    <a:pt x="1966691" y="4116230"/>
                    <a:pt x="1852983" y="4116230"/>
                  </a:cubicBezTo>
                  <a:lnTo>
                    <a:pt x="205887" y="4116230"/>
                  </a:lnTo>
                  <a:cubicBezTo>
                    <a:pt x="92179" y="4116230"/>
                    <a:pt x="0" y="4024051"/>
                    <a:pt x="0" y="3910343"/>
                  </a:cubicBezTo>
                  <a:lnTo>
                    <a:pt x="0" y="20588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2965181" numCol="1" spcCol="1270" anchor="ctr" anchorCtr="0">
              <a:noAutofit/>
            </a:bodyPr>
            <a:lstStyle/>
            <a:p>
              <a:pPr marL="0" lvl="0" indent="0" algn="ctr" defTabSz="977900">
                <a:lnSpc>
                  <a:spcPct val="90000"/>
                </a:lnSpc>
                <a:spcBef>
                  <a:spcPct val="0"/>
                </a:spcBef>
                <a:buNone/>
              </a:pPr>
              <a:r>
                <a:rPr lang="en-GB" sz="2200" b="1" kern="1200">
                  <a:solidFill>
                    <a:srgbClr val="004559"/>
                  </a:solidFill>
                </a:rPr>
                <a:t>EUHTF Ad Hoc Working Group</a:t>
              </a:r>
            </a:p>
            <a:p>
              <a:pPr marL="0" lvl="0" indent="0" algn="ctr" defTabSz="977900">
                <a:lnSpc>
                  <a:spcPct val="90000"/>
                </a:lnSpc>
                <a:spcBef>
                  <a:spcPct val="0"/>
                </a:spcBef>
                <a:buNone/>
              </a:pPr>
              <a:r>
                <a:rPr lang="en-GB" b="1">
                  <a:solidFill>
                    <a:srgbClr val="004559"/>
                  </a:solidFill>
                </a:rPr>
                <a:t>(year 2023)</a:t>
              </a:r>
            </a:p>
            <a:p>
              <a:pPr marL="0" lvl="0" indent="0" algn="ctr" defTabSz="977900">
                <a:lnSpc>
                  <a:spcPct val="90000"/>
                </a:lnSpc>
                <a:spcBef>
                  <a:spcPct val="0"/>
                </a:spcBef>
                <a:buNone/>
              </a:pPr>
              <a:endParaRPr lang="en-GB" b="1">
                <a:solidFill>
                  <a:srgbClr val="004559"/>
                </a:solidFill>
              </a:endParaRPr>
            </a:p>
            <a:p>
              <a:pPr marL="0" lvl="0" indent="0" algn="ctr" defTabSz="977900">
                <a:lnSpc>
                  <a:spcPct val="90000"/>
                </a:lnSpc>
                <a:spcBef>
                  <a:spcPct val="0"/>
                </a:spcBef>
                <a:buNone/>
              </a:pPr>
              <a:endParaRPr lang="en-GB" b="1">
                <a:solidFill>
                  <a:srgbClr val="004559"/>
                </a:solidFill>
              </a:endParaRPr>
            </a:p>
            <a:p>
              <a:pPr marL="0" lvl="0" indent="0" algn="ctr" defTabSz="977900">
                <a:lnSpc>
                  <a:spcPct val="90000"/>
                </a:lnSpc>
                <a:spcBef>
                  <a:spcPct val="0"/>
                </a:spcBef>
                <a:buNone/>
              </a:pPr>
              <a:endParaRPr lang="en-GB" b="1">
                <a:solidFill>
                  <a:srgbClr val="004559"/>
                </a:solidFill>
              </a:endParaRPr>
            </a:p>
            <a:p>
              <a:pPr marL="0" lvl="0" indent="0" algn="ctr" defTabSz="977900">
                <a:lnSpc>
                  <a:spcPct val="90000"/>
                </a:lnSpc>
                <a:spcBef>
                  <a:spcPct val="0"/>
                </a:spcBef>
                <a:buNone/>
              </a:pPr>
              <a:endParaRPr lang="en-GB" sz="2200" b="1">
                <a:solidFill>
                  <a:srgbClr val="004559"/>
                </a:solidFill>
              </a:endParaRPr>
            </a:p>
            <a:p>
              <a:pPr marL="0" lvl="0" indent="0" algn="ctr" defTabSz="977900">
                <a:lnSpc>
                  <a:spcPct val="90000"/>
                </a:lnSpc>
                <a:spcBef>
                  <a:spcPct val="0"/>
                </a:spcBef>
                <a:spcAft>
                  <a:spcPct val="35000"/>
                </a:spcAft>
                <a:buNone/>
              </a:pPr>
              <a:endParaRPr lang="en-GB" sz="2200" b="1" kern="1200">
                <a:solidFill>
                  <a:srgbClr val="004559"/>
                </a:solidFill>
              </a:endParaRPr>
            </a:p>
          </p:txBody>
        </p:sp>
        <p:sp>
          <p:nvSpPr>
            <p:cNvPr id="36" name="Freeform: Shape 35">
              <a:extLst>
                <a:ext uri="{FF2B5EF4-FFF2-40B4-BE49-F238E27FC236}">
                  <a16:creationId xmlns:a16="http://schemas.microsoft.com/office/drawing/2014/main" id="{640B3585-331E-18D2-F5BF-31277351F393}"/>
                </a:ext>
              </a:extLst>
            </p:cNvPr>
            <p:cNvSpPr/>
            <p:nvPr/>
          </p:nvSpPr>
          <p:spPr>
            <a:xfrm>
              <a:off x="3727150" y="2976996"/>
              <a:ext cx="1842147" cy="1145588"/>
            </a:xfrm>
            <a:custGeom>
              <a:avLst/>
              <a:gdLst>
                <a:gd name="connsiteX0" fmla="*/ 0 w 1647096"/>
                <a:gd name="connsiteY0" fmla="*/ 124110 h 1241099"/>
                <a:gd name="connsiteX1" fmla="*/ 124110 w 1647096"/>
                <a:gd name="connsiteY1" fmla="*/ 0 h 1241099"/>
                <a:gd name="connsiteX2" fmla="*/ 1522986 w 1647096"/>
                <a:gd name="connsiteY2" fmla="*/ 0 h 1241099"/>
                <a:gd name="connsiteX3" fmla="*/ 1647096 w 1647096"/>
                <a:gd name="connsiteY3" fmla="*/ 124110 h 1241099"/>
                <a:gd name="connsiteX4" fmla="*/ 1647096 w 1647096"/>
                <a:gd name="connsiteY4" fmla="*/ 1116989 h 1241099"/>
                <a:gd name="connsiteX5" fmla="*/ 1522986 w 1647096"/>
                <a:gd name="connsiteY5" fmla="*/ 1241099 h 1241099"/>
                <a:gd name="connsiteX6" fmla="*/ 124110 w 1647096"/>
                <a:gd name="connsiteY6" fmla="*/ 1241099 h 1241099"/>
                <a:gd name="connsiteX7" fmla="*/ 0 w 1647096"/>
                <a:gd name="connsiteY7" fmla="*/ 1116989 h 1241099"/>
                <a:gd name="connsiteX8" fmla="*/ 0 w 1647096"/>
                <a:gd name="connsiteY8" fmla="*/ 124110 h 124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7096" h="1241099">
                  <a:moveTo>
                    <a:pt x="0" y="124110"/>
                  </a:moveTo>
                  <a:cubicBezTo>
                    <a:pt x="0" y="55566"/>
                    <a:pt x="55566" y="0"/>
                    <a:pt x="124110" y="0"/>
                  </a:cubicBezTo>
                  <a:lnTo>
                    <a:pt x="1522986" y="0"/>
                  </a:lnTo>
                  <a:cubicBezTo>
                    <a:pt x="1591530" y="0"/>
                    <a:pt x="1647096" y="55566"/>
                    <a:pt x="1647096" y="124110"/>
                  </a:cubicBezTo>
                  <a:lnTo>
                    <a:pt x="1647096" y="1116989"/>
                  </a:lnTo>
                  <a:cubicBezTo>
                    <a:pt x="1647096" y="1185533"/>
                    <a:pt x="1591530" y="1241099"/>
                    <a:pt x="1522986" y="1241099"/>
                  </a:cubicBezTo>
                  <a:lnTo>
                    <a:pt x="124110" y="1241099"/>
                  </a:lnTo>
                  <a:cubicBezTo>
                    <a:pt x="55566" y="1241099"/>
                    <a:pt x="0" y="1185533"/>
                    <a:pt x="0" y="1116989"/>
                  </a:cubicBezTo>
                  <a:lnTo>
                    <a:pt x="0" y="1241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1" tIns="53496" rIns="59211" bIns="53496" numCol="1" spcCol="1270" anchor="ctr" anchorCtr="0">
              <a:noAutofit/>
            </a:bodyPr>
            <a:lstStyle/>
            <a:p>
              <a:pPr marL="0" lvl="0" indent="0" algn="l" defTabSz="400050">
                <a:lnSpc>
                  <a:spcPct val="90000"/>
                </a:lnSpc>
                <a:spcBef>
                  <a:spcPct val="0"/>
                </a:spcBef>
                <a:spcAft>
                  <a:spcPct val="35000"/>
                </a:spcAft>
                <a:buNone/>
              </a:pPr>
              <a:r>
                <a:rPr lang="en-GB" sz="1200" kern="1200">
                  <a:solidFill>
                    <a:schemeClr val="bg1"/>
                  </a:solidFill>
                  <a:effectLst/>
                  <a:latin typeface="+mn-lt"/>
                  <a:ea typeface="+mn-ea"/>
                  <a:cs typeface="+mn-cs"/>
                </a:rPr>
                <a:t>- ECDC Coordination Team</a:t>
              </a:r>
            </a:p>
            <a:p>
              <a:pPr marL="0" lvl="0" indent="0" algn="l" defTabSz="400050">
                <a:lnSpc>
                  <a:spcPct val="90000"/>
                </a:lnSpc>
                <a:spcBef>
                  <a:spcPct val="0"/>
                </a:spcBef>
                <a:spcAft>
                  <a:spcPct val="35000"/>
                </a:spcAft>
                <a:buNone/>
              </a:pPr>
              <a:r>
                <a:rPr lang="en-GB" sz="1200" kern="1200">
                  <a:solidFill>
                    <a:schemeClr val="bg1"/>
                  </a:solidFill>
                  <a:effectLst/>
                  <a:latin typeface="+mn-lt"/>
                  <a:ea typeface="+mn-ea"/>
                  <a:cs typeface="+mn-cs"/>
                </a:rPr>
                <a:t>- European Commission (ECHO, HERA, RTD, SANTE)</a:t>
              </a:r>
            </a:p>
            <a:p>
              <a:pPr marL="0" lvl="0" indent="0" algn="l" defTabSz="400050">
                <a:lnSpc>
                  <a:spcPct val="90000"/>
                </a:lnSpc>
                <a:spcBef>
                  <a:spcPct val="0"/>
                </a:spcBef>
                <a:spcAft>
                  <a:spcPct val="35000"/>
                </a:spcAft>
                <a:buNone/>
              </a:pPr>
              <a:r>
                <a:rPr lang="en-GB" sz="1200" kern="1200">
                  <a:solidFill>
                    <a:schemeClr val="bg1"/>
                  </a:solidFill>
                  <a:effectLst/>
                  <a:latin typeface="+mn-lt"/>
                  <a:ea typeface="+mn-ea"/>
                  <a:cs typeface="+mn-cs"/>
                </a:rPr>
                <a:t>- Six selected MS</a:t>
              </a:r>
            </a:p>
            <a:p>
              <a:pPr marL="0" lvl="0" indent="0" algn="l" defTabSz="400050">
                <a:lnSpc>
                  <a:spcPct val="90000"/>
                </a:lnSpc>
                <a:spcBef>
                  <a:spcPct val="0"/>
                </a:spcBef>
                <a:spcAft>
                  <a:spcPct val="35000"/>
                </a:spcAft>
                <a:buNone/>
              </a:pPr>
              <a:r>
                <a:rPr lang="en-GB" sz="1200">
                  <a:solidFill>
                    <a:schemeClr val="bg1"/>
                  </a:solidFill>
                </a:rPr>
                <a:t>- GOARN</a:t>
              </a:r>
            </a:p>
          </p:txBody>
        </p:sp>
        <p:sp>
          <p:nvSpPr>
            <p:cNvPr id="37" name="Freeform: Shape 36">
              <a:extLst>
                <a:ext uri="{FF2B5EF4-FFF2-40B4-BE49-F238E27FC236}">
                  <a16:creationId xmlns:a16="http://schemas.microsoft.com/office/drawing/2014/main" id="{BA728529-F31D-EA47-3DBB-309B62811A08}"/>
                </a:ext>
              </a:extLst>
            </p:cNvPr>
            <p:cNvSpPr/>
            <p:nvPr/>
          </p:nvSpPr>
          <p:spPr>
            <a:xfrm>
              <a:off x="3718119" y="4738305"/>
              <a:ext cx="1842147" cy="1336477"/>
            </a:xfrm>
            <a:custGeom>
              <a:avLst/>
              <a:gdLst>
                <a:gd name="connsiteX0" fmla="*/ 0 w 1647096"/>
                <a:gd name="connsiteY0" fmla="*/ 124110 h 1241099"/>
                <a:gd name="connsiteX1" fmla="*/ 124110 w 1647096"/>
                <a:gd name="connsiteY1" fmla="*/ 0 h 1241099"/>
                <a:gd name="connsiteX2" fmla="*/ 1522986 w 1647096"/>
                <a:gd name="connsiteY2" fmla="*/ 0 h 1241099"/>
                <a:gd name="connsiteX3" fmla="*/ 1647096 w 1647096"/>
                <a:gd name="connsiteY3" fmla="*/ 124110 h 1241099"/>
                <a:gd name="connsiteX4" fmla="*/ 1647096 w 1647096"/>
                <a:gd name="connsiteY4" fmla="*/ 1116989 h 1241099"/>
                <a:gd name="connsiteX5" fmla="*/ 1522986 w 1647096"/>
                <a:gd name="connsiteY5" fmla="*/ 1241099 h 1241099"/>
                <a:gd name="connsiteX6" fmla="*/ 124110 w 1647096"/>
                <a:gd name="connsiteY6" fmla="*/ 1241099 h 1241099"/>
                <a:gd name="connsiteX7" fmla="*/ 0 w 1647096"/>
                <a:gd name="connsiteY7" fmla="*/ 1116989 h 1241099"/>
                <a:gd name="connsiteX8" fmla="*/ 0 w 1647096"/>
                <a:gd name="connsiteY8" fmla="*/ 124110 h 124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7096" h="1241099">
                  <a:moveTo>
                    <a:pt x="0" y="124110"/>
                  </a:moveTo>
                  <a:cubicBezTo>
                    <a:pt x="0" y="55566"/>
                    <a:pt x="55566" y="0"/>
                    <a:pt x="124110" y="0"/>
                  </a:cubicBezTo>
                  <a:lnTo>
                    <a:pt x="1522986" y="0"/>
                  </a:lnTo>
                  <a:cubicBezTo>
                    <a:pt x="1591530" y="0"/>
                    <a:pt x="1647096" y="55566"/>
                    <a:pt x="1647096" y="124110"/>
                  </a:cubicBezTo>
                  <a:lnTo>
                    <a:pt x="1647096" y="1116989"/>
                  </a:lnTo>
                  <a:cubicBezTo>
                    <a:pt x="1647096" y="1185533"/>
                    <a:pt x="1591530" y="1241099"/>
                    <a:pt x="1522986" y="1241099"/>
                  </a:cubicBezTo>
                  <a:lnTo>
                    <a:pt x="124110" y="1241099"/>
                  </a:lnTo>
                  <a:cubicBezTo>
                    <a:pt x="55566" y="1241099"/>
                    <a:pt x="0" y="1185533"/>
                    <a:pt x="0" y="1116989"/>
                  </a:cubicBezTo>
                  <a:lnTo>
                    <a:pt x="0" y="1241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1" tIns="53496" rIns="59211" bIns="53496" numCol="1" spcCol="1270" anchor="ctr" anchorCtr="0">
              <a:noAutofit/>
            </a:bodyPr>
            <a:lstStyle/>
            <a:p>
              <a:pPr marL="0" lvl="0" indent="0" algn="l" defTabSz="400050">
                <a:lnSpc>
                  <a:spcPct val="90000"/>
                </a:lnSpc>
                <a:spcBef>
                  <a:spcPct val="0"/>
                </a:spcBef>
                <a:spcAft>
                  <a:spcPct val="35000"/>
                </a:spcAft>
                <a:buNone/>
              </a:pPr>
              <a:r>
                <a:rPr lang="en-GB" sz="1200" kern="1200">
                  <a:solidFill>
                    <a:schemeClr val="bg1"/>
                  </a:solidFill>
                  <a:effectLst/>
                  <a:latin typeface="+mn-lt"/>
                  <a:ea typeface="+mn-ea"/>
                  <a:cs typeface="+mn-cs"/>
                </a:rPr>
                <a:t>Advise and </a:t>
              </a:r>
              <a:r>
                <a:rPr lang="en-GB" sz="1200" u="none" kern="1200">
                  <a:solidFill>
                    <a:schemeClr val="bg1"/>
                  </a:solidFill>
                  <a:effectLst/>
                  <a:latin typeface="+mn-lt"/>
                  <a:ea typeface="+mn-ea"/>
                  <a:cs typeface="+mn-cs"/>
                </a:rPr>
                <a:t>assist ECDC Coordination Team with:</a:t>
              </a:r>
            </a:p>
            <a:p>
              <a:pPr marL="0" lvl="0" indent="0" algn="l" defTabSz="400050">
                <a:lnSpc>
                  <a:spcPct val="90000"/>
                </a:lnSpc>
                <a:spcBef>
                  <a:spcPct val="0"/>
                </a:spcBef>
                <a:spcAft>
                  <a:spcPct val="35000"/>
                </a:spcAft>
                <a:buNone/>
              </a:pPr>
              <a:r>
                <a:rPr lang="en-GB" sz="1200" kern="1200">
                  <a:solidFill>
                    <a:schemeClr val="bg1"/>
                  </a:solidFill>
                  <a:effectLst/>
                  <a:latin typeface="+mn-lt"/>
                  <a:ea typeface="+mn-ea"/>
                  <a:cs typeface="+mn-cs"/>
                </a:rPr>
                <a:t>- Operational, administrative and technical decisions</a:t>
              </a:r>
            </a:p>
            <a:p>
              <a:pPr marL="0" lvl="0" indent="0" algn="l" defTabSz="400050">
                <a:lnSpc>
                  <a:spcPct val="90000"/>
                </a:lnSpc>
                <a:spcBef>
                  <a:spcPct val="0"/>
                </a:spcBef>
                <a:spcAft>
                  <a:spcPct val="35000"/>
                </a:spcAft>
                <a:buFont typeface="Arial" panose="020B0604020202020204" pitchFamily="34" charset="0"/>
                <a:buNone/>
              </a:pPr>
              <a:r>
                <a:rPr lang="en-GB" sz="1200" kern="1200">
                  <a:solidFill>
                    <a:schemeClr val="bg1"/>
                  </a:solidFill>
                  <a:effectLst/>
                  <a:latin typeface="+mn-lt"/>
                  <a:ea typeface="+mn-ea"/>
                  <a:cs typeface="+mn-cs"/>
                </a:rPr>
                <a:t>- Annual work plan priorities</a:t>
              </a:r>
            </a:p>
            <a:p>
              <a:pPr marL="0" lvl="0" indent="0" algn="l" defTabSz="400050">
                <a:lnSpc>
                  <a:spcPct val="90000"/>
                </a:lnSpc>
                <a:spcBef>
                  <a:spcPct val="0"/>
                </a:spcBef>
                <a:spcAft>
                  <a:spcPct val="35000"/>
                </a:spcAft>
                <a:buFont typeface="Arial" panose="020B0604020202020204" pitchFamily="34" charset="0"/>
                <a:buNone/>
              </a:pPr>
              <a:r>
                <a:rPr lang="en-GB" sz="1200" kern="1200">
                  <a:solidFill>
                    <a:schemeClr val="bg1"/>
                  </a:solidFill>
                  <a:effectLst/>
                  <a:latin typeface="+mn-lt"/>
                  <a:ea typeface="+mn-ea"/>
                  <a:cs typeface="+mn-cs"/>
                </a:rPr>
                <a:t>- Development of </a:t>
              </a:r>
              <a:r>
                <a:rPr lang="en-GB" sz="1200" b="0" kern="1200">
                  <a:latin typeface="+mn-lt"/>
                  <a:ea typeface="Tahoma" panose="020B0604030504040204" pitchFamily="34" charset="0"/>
                  <a:cs typeface="Tahoma" panose="020B0604030504040204" pitchFamily="34" charset="0"/>
                </a:rPr>
                <a:t>administrative, readiness and mobilisation procedures </a:t>
              </a:r>
              <a:endParaRPr lang="en-GB" sz="1200" kern="1200">
                <a:solidFill>
                  <a:schemeClr val="bg1"/>
                </a:solidFill>
              </a:endParaRPr>
            </a:p>
          </p:txBody>
        </p:sp>
      </p:grpSp>
      <p:sp>
        <p:nvSpPr>
          <p:cNvPr id="38" name="Plus Sign 37">
            <a:extLst>
              <a:ext uri="{FF2B5EF4-FFF2-40B4-BE49-F238E27FC236}">
                <a16:creationId xmlns:a16="http://schemas.microsoft.com/office/drawing/2014/main" id="{5B7895CC-5BFA-A977-03F0-64F3AEEFA2BE}"/>
              </a:ext>
            </a:extLst>
          </p:cNvPr>
          <p:cNvSpPr/>
          <p:nvPr/>
        </p:nvSpPr>
        <p:spPr>
          <a:xfrm>
            <a:off x="3553548" y="3575049"/>
            <a:ext cx="648000" cy="648000"/>
          </a:xfrm>
          <a:prstGeom prst="mathPlus">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63B70B8E-2985-D25F-0A5C-330B1515B534}"/>
              </a:ext>
            </a:extLst>
          </p:cNvPr>
          <p:cNvSpPr/>
          <p:nvPr/>
        </p:nvSpPr>
        <p:spPr>
          <a:xfrm>
            <a:off x="7874000" y="3575049"/>
            <a:ext cx="564287" cy="489409"/>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FF967632-F093-D815-B6E7-CCBE834A62B4}"/>
              </a:ext>
            </a:extLst>
          </p:cNvPr>
          <p:cNvSpPr/>
          <p:nvPr/>
        </p:nvSpPr>
        <p:spPr>
          <a:xfrm>
            <a:off x="4201548" y="1022350"/>
            <a:ext cx="7907902" cy="5599241"/>
          </a:xfrm>
          <a:prstGeom prst="rect">
            <a:avLst/>
          </a:prstGeom>
          <a:no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5335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6E39-D4D3-FC3D-2FC6-8368CAAE4C71}"/>
              </a:ext>
            </a:extLst>
          </p:cNvPr>
          <p:cNvSpPr>
            <a:spLocks noGrp="1"/>
          </p:cNvSpPr>
          <p:nvPr>
            <p:ph type="title"/>
          </p:nvPr>
        </p:nvSpPr>
        <p:spPr>
          <a:xfrm>
            <a:off x="432000" y="223936"/>
            <a:ext cx="10354188" cy="449164"/>
          </a:xfrm>
        </p:spPr>
        <p:txBody>
          <a:bodyPr>
            <a:normAutofit fontScale="90000"/>
          </a:bodyPr>
          <a:lstStyle/>
          <a:p>
            <a:r>
              <a:rPr lang="en-GB"/>
              <a:t>Activities supported by the EUHTF</a:t>
            </a:r>
          </a:p>
        </p:txBody>
      </p:sp>
      <p:sp>
        <p:nvSpPr>
          <p:cNvPr id="5" name="Slide Number Placeholder 4">
            <a:extLst>
              <a:ext uri="{FF2B5EF4-FFF2-40B4-BE49-F238E27FC236}">
                <a16:creationId xmlns:a16="http://schemas.microsoft.com/office/drawing/2014/main" id="{F40EF014-A0F8-C235-39E5-EDC8D2BB9DB5}"/>
              </a:ext>
            </a:extLst>
          </p:cNvPr>
          <p:cNvSpPr>
            <a:spLocks noGrp="1"/>
          </p:cNvSpPr>
          <p:nvPr>
            <p:ph type="sldNum" sz="quarter" idx="12"/>
          </p:nvPr>
        </p:nvSpPr>
        <p:spPr/>
        <p:txBody>
          <a:bodyPr/>
          <a:lstStyle/>
          <a:p>
            <a:fld id="{F9E29A8E-A0F1-419A-8E8B-A78BF9C70DE8}" type="slidenum">
              <a:rPr lang="en-GB" smtClean="0"/>
              <a:pPr/>
              <a:t>16</a:t>
            </a:fld>
            <a:endParaRPr lang="en-GB"/>
          </a:p>
        </p:txBody>
      </p:sp>
      <p:graphicFrame>
        <p:nvGraphicFramePr>
          <p:cNvPr id="6" name="Table 5">
            <a:extLst>
              <a:ext uri="{FF2B5EF4-FFF2-40B4-BE49-F238E27FC236}">
                <a16:creationId xmlns:a16="http://schemas.microsoft.com/office/drawing/2014/main" id="{693DCA99-0B9C-CE71-D8AD-5240A1965610}"/>
              </a:ext>
            </a:extLst>
          </p:cNvPr>
          <p:cNvGraphicFramePr>
            <a:graphicFrameLocks noGrp="1"/>
          </p:cNvGraphicFramePr>
          <p:nvPr>
            <p:extLst>
              <p:ext uri="{D42A27DB-BD31-4B8C-83A1-F6EECF244321}">
                <p14:modId xmlns:p14="http://schemas.microsoft.com/office/powerpoint/2010/main" val="1514344795"/>
              </p:ext>
            </p:extLst>
          </p:nvPr>
        </p:nvGraphicFramePr>
        <p:xfrm>
          <a:off x="287486" y="1113338"/>
          <a:ext cx="11571209" cy="2529368"/>
        </p:xfrm>
        <a:graphic>
          <a:graphicData uri="http://schemas.openxmlformats.org/drawingml/2006/table">
            <a:tbl>
              <a:tblPr/>
              <a:tblGrid>
                <a:gridCol w="655200">
                  <a:extLst>
                    <a:ext uri="{9D8B030D-6E8A-4147-A177-3AD203B41FA5}">
                      <a16:colId xmlns:a16="http://schemas.microsoft.com/office/drawing/2014/main" val="2479177524"/>
                    </a:ext>
                  </a:extLst>
                </a:gridCol>
                <a:gridCol w="6293250">
                  <a:extLst>
                    <a:ext uri="{9D8B030D-6E8A-4147-A177-3AD203B41FA5}">
                      <a16:colId xmlns:a16="http://schemas.microsoft.com/office/drawing/2014/main" val="133179950"/>
                    </a:ext>
                  </a:extLst>
                </a:gridCol>
                <a:gridCol w="4622759">
                  <a:extLst>
                    <a:ext uri="{9D8B030D-6E8A-4147-A177-3AD203B41FA5}">
                      <a16:colId xmlns:a16="http://schemas.microsoft.com/office/drawing/2014/main" val="3291601290"/>
                    </a:ext>
                  </a:extLst>
                </a:gridCol>
              </a:tblGrid>
              <a:tr h="648000">
                <a:tc rowSpan="5">
                  <a:txBody>
                    <a:bodyPr/>
                    <a:lstStyle/>
                    <a:p>
                      <a:pPr marL="0" algn="ctr" defTabSz="914400" rtl="0" eaLnBrk="1" fontAlgn="base" latinLnBrk="0" hangingPunct="1"/>
                      <a:r>
                        <a:rPr lang="en-GB" sz="1600" b="1" i="0" kern="1200">
                          <a:solidFill>
                            <a:schemeClr val="bg1"/>
                          </a:solidFill>
                          <a:effectLst/>
                          <a:latin typeface="Tahoma" panose="020B0604030504040204" pitchFamily="34" charset="0"/>
                          <a:ea typeface="+mn-ea"/>
                          <a:cs typeface="+mn-cs"/>
                        </a:rPr>
                        <a:t>Preparedness </a:t>
                      </a:r>
                    </a:p>
                  </a:txBody>
                  <a:tcPr marL="45965" marR="45965" marT="22982" marB="22982" vert="vert27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indent="-285750" algn="l" rtl="0" fontAlgn="base">
                        <a:buFont typeface="Arial" panose="020B0604020202020204" pitchFamily="34" charset="0"/>
                        <a:buChar char="•"/>
                      </a:pPr>
                      <a:r>
                        <a:rPr lang="en-GB" sz="1600" b="0" i="0">
                          <a:effectLst/>
                          <a:latin typeface="Tahoma" panose="020B0604030504040204" pitchFamily="34" charset="0"/>
                        </a:rPr>
                        <a:t>Review of preparedness and response plans, development or review of guidelines/protocols related to specific technical areas </a:t>
                      </a:r>
                      <a:endParaRPr lang="en-GB" sz="2800" b="0" i="0">
                        <a:effectLst/>
                      </a:endParaRPr>
                    </a:p>
                  </a:txBody>
                  <a:tcPr marL="45965" marR="45965" marT="22982" marB="2298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base">
                        <a:buFont typeface="Arial" panose="020B0604020202020204" pitchFamily="34" charset="0"/>
                        <a:buNone/>
                      </a:pPr>
                      <a:r>
                        <a:rPr lang="en-GB" sz="1200" b="0" i="1">
                          <a:effectLst/>
                        </a:rPr>
                        <a:t>Surveillance, public health laboratories, infection prevention and control, EOC, points of entry, etc.</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858803"/>
                  </a:ext>
                </a:extLst>
              </a:tr>
              <a:tr h="503164">
                <a:tc vMerge="1">
                  <a:txBody>
                    <a:bodyPr/>
                    <a:lstStyle/>
                    <a:p>
                      <a:pPr algn="just" rtl="0" fontAlgn="base"/>
                      <a:endParaRPr lang="en-GB" sz="2000" b="0" i="0">
                        <a:effectLst/>
                      </a:endParaRPr>
                    </a:p>
                  </a:txBody>
                  <a:tcPr marL="45965" marR="45965" marT="22982" marB="22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buFont typeface="Arial" panose="020B0604020202020204" pitchFamily="34" charset="0"/>
                        <a:buChar char="•"/>
                      </a:pPr>
                      <a:r>
                        <a:rPr lang="en-GB" sz="1600" b="0" i="0">
                          <a:effectLst/>
                          <a:latin typeface="Tahoma" panose="020B0604030504040204" pitchFamily="34" charset="0"/>
                        </a:rPr>
                        <a:t>Testing of preparedness and response plans, or plans related to specific technical areas </a:t>
                      </a:r>
                      <a:endParaRPr lang="en-GB" sz="2800" b="0" i="0">
                        <a:effectLst/>
                      </a:endParaRPr>
                    </a:p>
                  </a:txBody>
                  <a:tcPr marL="45965" marR="45965" marT="22982" marB="2298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base">
                        <a:buFont typeface="Arial" panose="020B0604020202020204" pitchFamily="34" charset="0"/>
                        <a:buNone/>
                      </a:pPr>
                      <a:r>
                        <a:rPr lang="en-GB" sz="1200" b="0" i="1">
                          <a:effectLst/>
                        </a:rPr>
                        <a:t>Simulation exercise</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2467843"/>
                  </a:ext>
                </a:extLst>
              </a:tr>
              <a:tr h="432000">
                <a:tc vMerge="1">
                  <a:txBody>
                    <a:bodyPr/>
                    <a:lstStyle/>
                    <a:p>
                      <a:pPr algn="just" rtl="0" fontAlgn="base"/>
                      <a:endParaRPr lang="en-GB" sz="2000" b="0" i="0">
                        <a:effectLst/>
                      </a:endParaRPr>
                    </a:p>
                  </a:txBody>
                  <a:tcPr marL="45965" marR="45965" marT="22982" marB="22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buFont typeface="Arial" panose="020B0604020202020204" pitchFamily="34" charset="0"/>
                        <a:buChar char="•"/>
                      </a:pPr>
                      <a:r>
                        <a:rPr lang="en-GB" sz="1600" b="0" i="0">
                          <a:effectLst/>
                          <a:latin typeface="Tahoma" panose="020B0604030504040204" pitchFamily="34" charset="0"/>
                        </a:rPr>
                        <a:t>Review implementation of preparedness and response actions </a:t>
                      </a:r>
                      <a:endParaRPr lang="en-GB" sz="2800" b="0" i="0">
                        <a:effectLst/>
                      </a:endParaRPr>
                    </a:p>
                  </a:txBody>
                  <a:tcPr marL="45965" marR="45965" marT="22982" marB="2298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base">
                        <a:buFont typeface="Arial" panose="020B0604020202020204" pitchFamily="34" charset="0"/>
                        <a:buNone/>
                      </a:pPr>
                      <a:r>
                        <a:rPr lang="en-GB" sz="1200" b="0" i="1">
                          <a:effectLst/>
                        </a:rPr>
                        <a:t>In-Action Reviews (IAR), After-Action Reviews (AAR)</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521415"/>
                  </a:ext>
                </a:extLst>
              </a:tr>
              <a:tr h="307978">
                <a:tc vMerge="1">
                  <a:txBody>
                    <a:bodyPr/>
                    <a:lstStyle/>
                    <a:p>
                      <a:pPr marL="0" algn="ctr" defTabSz="914400" rtl="0" eaLnBrk="1" fontAlgn="base" latinLnBrk="0" hangingPunct="1"/>
                      <a:endParaRPr lang="en-GB" sz="1800" b="1" i="0" kern="1200">
                        <a:solidFill>
                          <a:schemeClr val="bg1"/>
                        </a:solidFill>
                        <a:effectLst/>
                        <a:latin typeface="Tahoma" panose="020B0604030504040204" pitchFamily="34" charset="0"/>
                        <a:ea typeface="+mn-ea"/>
                        <a:cs typeface="+mn-cs"/>
                      </a:endParaRPr>
                    </a:p>
                  </a:txBody>
                  <a:tcPr marL="45965" marR="45965" marT="22982" marB="22982" vert="vert27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indent="-285750" algn="l" rtl="0" fontAlgn="base">
                        <a:buFont typeface="Arial" panose="020B0604020202020204" pitchFamily="34" charset="0"/>
                        <a:buChar char="•"/>
                      </a:pPr>
                      <a:r>
                        <a:rPr lang="en-GB" sz="1600" b="0" i="0">
                          <a:effectLst/>
                          <a:latin typeface="Tahoma" panose="020B0604030504040204" pitchFamily="34" charset="0"/>
                        </a:rPr>
                        <a:t>Support implementation of capacity building activities  </a:t>
                      </a:r>
                      <a:endParaRPr lang="en-GB" sz="2800" b="0" i="0">
                        <a:effectLst/>
                      </a:endParaRPr>
                    </a:p>
                  </a:txBody>
                  <a:tcPr marL="45965" marR="45965" marT="22982" marB="2298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rtl="0" fontAlgn="base">
                        <a:buFont typeface="Arial" panose="020B0604020202020204" pitchFamily="34" charset="0"/>
                        <a:buNone/>
                      </a:pPr>
                      <a:r>
                        <a:rPr lang="en-GB" sz="1200" b="0" i="1" kern="1200">
                          <a:solidFill>
                            <a:schemeClr val="tx1"/>
                          </a:solidFill>
                          <a:effectLst/>
                          <a:latin typeface="+mn-lt"/>
                          <a:ea typeface="+mn-ea"/>
                          <a:cs typeface="+mn-cs"/>
                        </a:rPr>
                        <a:t>Actions/recommendations identified through other activities (e.g. country assessments) or other identified capacity building needs</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437455"/>
                  </a:ext>
                </a:extLst>
              </a:tr>
              <a:tr h="504000">
                <a:tc vMerge="1">
                  <a:txBody>
                    <a:bodyPr/>
                    <a:lstStyle/>
                    <a:p>
                      <a:pPr marL="0" algn="ctr" defTabSz="914400" rtl="0" eaLnBrk="1" fontAlgn="base" latinLnBrk="0" hangingPunct="1"/>
                      <a:endParaRPr lang="en-GB" sz="1800" b="1" i="0" kern="1200">
                        <a:solidFill>
                          <a:schemeClr val="bg1"/>
                        </a:solidFill>
                        <a:effectLst/>
                        <a:latin typeface="Tahoma" panose="020B0604030504040204" pitchFamily="34" charset="0"/>
                        <a:ea typeface="+mn-ea"/>
                        <a:cs typeface="+mn-cs"/>
                      </a:endParaRPr>
                    </a:p>
                  </a:txBody>
                  <a:tcPr marL="45965" marR="45965" marT="22982" marB="22982" vert="vert27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indent="-285750" algn="l" rtl="0" fontAlgn="base">
                        <a:buFont typeface="Arial" panose="020B0604020202020204" pitchFamily="34" charset="0"/>
                        <a:buChar char="•"/>
                      </a:pPr>
                      <a:r>
                        <a:rPr lang="en-GB" sz="1600" b="0" i="0" kern="1200">
                          <a:solidFill>
                            <a:schemeClr val="tx1"/>
                          </a:solidFill>
                          <a:effectLst/>
                          <a:latin typeface="Tahoma" panose="020B0604030504040204" pitchFamily="34" charset="0"/>
                          <a:ea typeface="+mn-ea"/>
                          <a:cs typeface="+mn-cs"/>
                        </a:rPr>
                        <a:t>Support threat detection activities</a:t>
                      </a:r>
                    </a:p>
                  </a:txBody>
                  <a:tcPr marL="45965" marR="45965" marT="22982" marB="2298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rtl="0" fontAlgn="base">
                        <a:buFont typeface="Arial" panose="020B0604020202020204" pitchFamily="34" charset="0"/>
                        <a:buNone/>
                      </a:pPr>
                      <a:r>
                        <a:rPr lang="en-GB" sz="1200" b="0" i="1" kern="1200">
                          <a:solidFill>
                            <a:schemeClr val="tx1"/>
                          </a:solidFill>
                          <a:effectLst/>
                          <a:latin typeface="+mn-lt"/>
                          <a:ea typeface="+mn-ea"/>
                          <a:cs typeface="+mn-cs"/>
                        </a:rPr>
                        <a:t>SOPs for monitoring mass gathering events, set-up epidemic intelligence, strengthen surveillance</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5038280"/>
                  </a:ext>
                </a:extLst>
              </a:tr>
            </a:tbl>
          </a:graphicData>
        </a:graphic>
      </p:graphicFrame>
      <p:graphicFrame>
        <p:nvGraphicFramePr>
          <p:cNvPr id="7" name="Table 6">
            <a:extLst>
              <a:ext uri="{FF2B5EF4-FFF2-40B4-BE49-F238E27FC236}">
                <a16:creationId xmlns:a16="http://schemas.microsoft.com/office/drawing/2014/main" id="{A732E2FE-6D2D-4A59-4395-5503BCDF9328}"/>
              </a:ext>
            </a:extLst>
          </p:cNvPr>
          <p:cNvGraphicFramePr>
            <a:graphicFrameLocks noGrp="1"/>
          </p:cNvGraphicFramePr>
          <p:nvPr>
            <p:extLst>
              <p:ext uri="{D42A27DB-BD31-4B8C-83A1-F6EECF244321}">
                <p14:modId xmlns:p14="http://schemas.microsoft.com/office/powerpoint/2010/main" val="613105047"/>
              </p:ext>
            </p:extLst>
          </p:nvPr>
        </p:nvGraphicFramePr>
        <p:xfrm>
          <a:off x="277049" y="3835400"/>
          <a:ext cx="11581646" cy="2244248"/>
        </p:xfrm>
        <a:graphic>
          <a:graphicData uri="http://schemas.openxmlformats.org/drawingml/2006/table">
            <a:tbl>
              <a:tblPr/>
              <a:tblGrid>
                <a:gridCol w="655805">
                  <a:extLst>
                    <a:ext uri="{9D8B030D-6E8A-4147-A177-3AD203B41FA5}">
                      <a16:colId xmlns:a16="http://schemas.microsoft.com/office/drawing/2014/main" val="3013419811"/>
                    </a:ext>
                  </a:extLst>
                </a:gridCol>
                <a:gridCol w="6292645">
                  <a:extLst>
                    <a:ext uri="{9D8B030D-6E8A-4147-A177-3AD203B41FA5}">
                      <a16:colId xmlns:a16="http://schemas.microsoft.com/office/drawing/2014/main" val="734399078"/>
                    </a:ext>
                  </a:extLst>
                </a:gridCol>
                <a:gridCol w="4633196">
                  <a:extLst>
                    <a:ext uri="{9D8B030D-6E8A-4147-A177-3AD203B41FA5}">
                      <a16:colId xmlns:a16="http://schemas.microsoft.com/office/drawing/2014/main" val="3256902456"/>
                    </a:ext>
                  </a:extLst>
                </a:gridCol>
              </a:tblGrid>
              <a:tr h="648000">
                <a:tc rowSpan="4">
                  <a:txBody>
                    <a:bodyPr/>
                    <a:lstStyle/>
                    <a:p>
                      <a:pPr marL="0" algn="ctr" defTabSz="914400" rtl="0" eaLnBrk="1" fontAlgn="base" latinLnBrk="0" hangingPunct="1"/>
                      <a:r>
                        <a:rPr lang="en-GB" sz="1600" b="1" i="0" kern="1200">
                          <a:solidFill>
                            <a:schemeClr val="bg1"/>
                          </a:solidFill>
                          <a:effectLst/>
                          <a:latin typeface="Tahoma" panose="020B0604030504040204" pitchFamily="34" charset="0"/>
                          <a:ea typeface="+mn-ea"/>
                          <a:cs typeface="+mn-cs"/>
                        </a:rPr>
                        <a:t>Response </a:t>
                      </a:r>
                    </a:p>
                  </a:txBody>
                  <a:tcPr marL="45965" marR="45965" marT="22982" marB="22982" vert="vert27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indent="-285750" algn="l" rtl="0" fontAlgn="base">
                        <a:buFont typeface="Arial" panose="020B0604020202020204" pitchFamily="34" charset="0"/>
                        <a:buChar char="•"/>
                      </a:pPr>
                      <a:r>
                        <a:rPr lang="en-GB" sz="1600" b="0" i="0">
                          <a:effectLst/>
                          <a:latin typeface="Tahoma" panose="020B0604030504040204" pitchFamily="34" charset="0"/>
                        </a:rPr>
                        <a:t>Threat detection and monitoring, including during outbreak or following disasters </a:t>
                      </a:r>
                      <a:endParaRPr lang="en-GB" sz="28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fontAlgn="base" latinLnBrk="0" hangingPunct="1">
                        <a:buFont typeface="Arial" panose="020B0604020202020204" pitchFamily="34" charset="0"/>
                        <a:buNone/>
                      </a:pPr>
                      <a:r>
                        <a:rPr lang="en-GB" sz="1200" b="0" i="1" kern="1200">
                          <a:solidFill>
                            <a:schemeClr val="tx1"/>
                          </a:solidFill>
                          <a:effectLst/>
                          <a:latin typeface="+mn-lt"/>
                          <a:ea typeface="+mn-ea"/>
                          <a:cs typeface="+mn-cs"/>
                        </a:rPr>
                        <a:t>Development, strengthening or operation of surveillance systems </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065132"/>
                  </a:ext>
                </a:extLst>
              </a:tr>
              <a:tr h="504000">
                <a:tc vMerge="1">
                  <a:txBody>
                    <a:bodyPr/>
                    <a:lstStyle/>
                    <a:p>
                      <a:pPr algn="just" rtl="0" fontAlgn="base"/>
                      <a:endParaRPr lang="en-GB" sz="2000" b="0" i="0">
                        <a:effectLst/>
                      </a:endParaRPr>
                    </a:p>
                  </a:txBody>
                  <a:tcPr marL="45965" marR="45965" marT="22982" marB="22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buFont typeface="Arial" panose="020B0604020202020204" pitchFamily="34" charset="0"/>
                        <a:buChar char="•"/>
                      </a:pPr>
                      <a:r>
                        <a:rPr lang="en-GB" sz="1600" b="0" i="0">
                          <a:effectLst/>
                          <a:latin typeface="Tahoma" panose="020B0604030504040204" pitchFamily="34" charset="0"/>
                        </a:rPr>
                        <a:t>Outbreak investigation and emergency response / response management</a:t>
                      </a:r>
                      <a:endParaRPr lang="en-GB" sz="28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fontAlgn="base" latinLnBrk="0" hangingPunct="1">
                        <a:buFont typeface="Arial" panose="020B0604020202020204" pitchFamily="34" charset="0"/>
                        <a:buNone/>
                      </a:pPr>
                      <a:r>
                        <a:rPr lang="en-GB" sz="1200" b="0" i="1" kern="1200">
                          <a:solidFill>
                            <a:schemeClr val="tx1"/>
                          </a:solidFill>
                          <a:effectLst/>
                          <a:latin typeface="+mn-lt"/>
                          <a:ea typeface="+mn-ea"/>
                          <a:cs typeface="+mn-cs"/>
                        </a:rPr>
                        <a:t>EOC operations, epidemiological investigations, rapid threat and risk assessment, molecular epidemiology, etc.</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5366259"/>
                  </a:ext>
                </a:extLst>
              </a:tr>
              <a:tr h="468000">
                <a:tc vMerge="1">
                  <a:txBody>
                    <a:bodyPr/>
                    <a:lstStyle/>
                    <a:p>
                      <a:pPr algn="just" rtl="0" fontAlgn="base"/>
                      <a:endParaRPr lang="en-GB" sz="2000" b="0" i="0">
                        <a:effectLst/>
                      </a:endParaRPr>
                    </a:p>
                  </a:txBody>
                  <a:tcPr marL="45965" marR="45965" marT="22982" marB="22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buFont typeface="Arial" panose="020B0604020202020204" pitchFamily="34" charset="0"/>
                        <a:buChar char="•"/>
                      </a:pPr>
                      <a:r>
                        <a:rPr lang="en-GB" sz="1600" b="0" i="0">
                          <a:effectLst/>
                          <a:latin typeface="Tahoma" panose="020B0604030504040204" pitchFamily="34" charset="0"/>
                        </a:rPr>
                        <a:t>Emergency Operations Centre (EOC) </a:t>
                      </a:r>
                      <a:endParaRPr lang="en-GB" sz="28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fontAlgn="base" latinLnBrk="0" hangingPunct="1">
                        <a:buFont typeface="Arial" panose="020B0604020202020204" pitchFamily="34" charset="0"/>
                        <a:buNone/>
                      </a:pPr>
                      <a:r>
                        <a:rPr lang="en-GB" sz="1200" b="0" i="1" kern="1200">
                          <a:solidFill>
                            <a:schemeClr val="tx1"/>
                          </a:solidFill>
                          <a:effectLst/>
                          <a:latin typeface="+mn-lt"/>
                          <a:ea typeface="+mn-ea"/>
                          <a:cs typeface="+mn-cs"/>
                        </a:rPr>
                        <a:t>Develop and implement an incident management system, maintain and develop incident management tool(s)</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1566010"/>
                  </a:ext>
                </a:extLst>
              </a:tr>
              <a:tr h="565561">
                <a:tc vMerge="1">
                  <a:txBody>
                    <a:bodyPr/>
                    <a:lstStyle/>
                    <a:p>
                      <a:pPr algn="just" rtl="0" fontAlgn="base"/>
                      <a:endParaRPr lang="en-GB" sz="2000" b="0" i="0">
                        <a:effectLst/>
                      </a:endParaRPr>
                    </a:p>
                  </a:txBody>
                  <a:tcPr marL="45965" marR="45965" marT="22982" marB="22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buFont typeface="Arial" panose="020B0604020202020204" pitchFamily="34" charset="0"/>
                        <a:buChar char="•"/>
                      </a:pPr>
                      <a:r>
                        <a:rPr lang="en-GB" sz="1600" b="0" i="0">
                          <a:effectLst/>
                          <a:latin typeface="Tahoma" panose="020B0604030504040204" pitchFamily="34" charset="0"/>
                        </a:rPr>
                        <a:t>Operational research in the context of an outbreak response </a:t>
                      </a:r>
                      <a:endParaRPr lang="en-GB" sz="28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fontAlgn="base" latinLnBrk="0" hangingPunct="1">
                        <a:buFont typeface="Arial" panose="020B0604020202020204" pitchFamily="34" charset="0"/>
                        <a:buNone/>
                      </a:pPr>
                      <a:r>
                        <a:rPr lang="en-GB" sz="1200" b="0" i="1" kern="1200">
                          <a:solidFill>
                            <a:schemeClr val="tx1"/>
                          </a:solidFill>
                          <a:effectLst/>
                          <a:latin typeface="+mn-lt"/>
                          <a:ea typeface="+mn-ea"/>
                          <a:cs typeface="+mn-cs"/>
                        </a:rPr>
                        <a:t>Develop protocols, cross border studies, data analysis, support for collaboration with external partners/stakeholder including relevant EU initiatives, etc.</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6602035"/>
                  </a:ext>
                </a:extLst>
              </a:tr>
            </a:tbl>
          </a:graphicData>
        </a:graphic>
      </p:graphicFrame>
      <p:sp>
        <p:nvSpPr>
          <p:cNvPr id="8" name="TextBox 7">
            <a:extLst>
              <a:ext uri="{FF2B5EF4-FFF2-40B4-BE49-F238E27FC236}">
                <a16:creationId xmlns:a16="http://schemas.microsoft.com/office/drawing/2014/main" id="{2F9B480D-2C60-B33A-EE58-A78D3363DB85}"/>
              </a:ext>
            </a:extLst>
          </p:cNvPr>
          <p:cNvSpPr txBox="1"/>
          <p:nvPr/>
        </p:nvSpPr>
        <p:spPr>
          <a:xfrm>
            <a:off x="277049" y="6234242"/>
            <a:ext cx="11581646" cy="338554"/>
          </a:xfrm>
          <a:prstGeom prst="rect">
            <a:avLst/>
          </a:prstGeom>
          <a:noFill/>
        </p:spPr>
        <p:txBody>
          <a:bodyPr wrap="square">
            <a:spAutoFit/>
          </a:bodyPr>
          <a:lstStyle/>
          <a:p>
            <a:pPr algn="just" fontAlgn="base"/>
            <a:r>
              <a:rPr lang="en-GB" sz="1600" i="1">
                <a:solidFill>
                  <a:srgbClr val="000000"/>
                </a:solidFill>
              </a:rPr>
              <a:t>Not considered as exhaustive, further request assessed by the ECDC Coordination Team</a:t>
            </a:r>
            <a:endParaRPr lang="en-GB" sz="1400" i="1">
              <a:solidFill>
                <a:srgbClr val="000000"/>
              </a:solidFill>
              <a:latin typeface="Segoe UI" panose="020B0502040204020203" pitchFamily="34" charset="0"/>
            </a:endParaRPr>
          </a:p>
        </p:txBody>
      </p:sp>
    </p:spTree>
    <p:extLst>
      <p:ext uri="{BB962C8B-B14F-4D97-AF65-F5344CB8AC3E}">
        <p14:creationId xmlns:p14="http://schemas.microsoft.com/office/powerpoint/2010/main" val="318696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BA2A-A694-C3A6-FA39-B8BB4D0850CD}"/>
              </a:ext>
            </a:extLst>
          </p:cNvPr>
          <p:cNvSpPr>
            <a:spLocks noGrp="1"/>
          </p:cNvSpPr>
          <p:nvPr>
            <p:ph type="title"/>
          </p:nvPr>
        </p:nvSpPr>
        <p:spPr>
          <a:xfrm>
            <a:off x="432000" y="223936"/>
            <a:ext cx="10354188" cy="576164"/>
          </a:xfrm>
        </p:spPr>
        <p:txBody>
          <a:bodyPr/>
          <a:lstStyle/>
          <a:p>
            <a:r>
              <a:rPr lang="en-GB"/>
              <a:t>Criteria for a request for support</a:t>
            </a:r>
          </a:p>
        </p:txBody>
      </p:sp>
      <p:sp>
        <p:nvSpPr>
          <p:cNvPr id="3" name="Content Placeholder 2">
            <a:extLst>
              <a:ext uri="{FF2B5EF4-FFF2-40B4-BE49-F238E27FC236}">
                <a16:creationId xmlns:a16="http://schemas.microsoft.com/office/drawing/2014/main" id="{BEDA77DA-0016-86BA-759B-0DB67EB1BDC7}"/>
              </a:ext>
            </a:extLst>
          </p:cNvPr>
          <p:cNvSpPr>
            <a:spLocks noGrp="1"/>
          </p:cNvSpPr>
          <p:nvPr>
            <p:ph idx="1"/>
          </p:nvPr>
        </p:nvSpPr>
        <p:spPr>
          <a:xfrm>
            <a:off x="431999" y="1474237"/>
            <a:ext cx="11352563" cy="862563"/>
          </a:xfrm>
        </p:spPr>
        <p:txBody>
          <a:bodyPr>
            <a:normAutofit/>
          </a:bodyPr>
          <a:lstStyle/>
          <a:p>
            <a:r>
              <a:rPr lang="en-GB" sz="2200">
                <a:ea typeface="Batang" panose="02030600000101010101" pitchFamily="18" charset="-127"/>
              </a:rPr>
              <a:t>F</a:t>
            </a:r>
            <a:r>
              <a:rPr lang="en-GB" sz="2200">
                <a:effectLst/>
                <a:latin typeface="Tahoma" panose="020B0604030504040204" pitchFamily="34" charset="0"/>
                <a:ea typeface="Batang" panose="02030600000101010101" pitchFamily="18" charset="-127"/>
                <a:cs typeface="Tahoma" panose="020B0604030504040204" pitchFamily="34" charset="0"/>
              </a:rPr>
              <a:t>ocus on one country or one crisis and a related </a:t>
            </a:r>
            <a:r>
              <a:rPr lang="en-GB" sz="2200" b="1">
                <a:effectLst/>
                <a:latin typeface="Tahoma" panose="020B0604030504040204" pitchFamily="34" charset="0"/>
                <a:ea typeface="Batang" panose="02030600000101010101" pitchFamily="18" charset="-127"/>
                <a:cs typeface="Tahoma" panose="020B0604030504040204" pitchFamily="34" charset="0"/>
              </a:rPr>
              <a:t>emergency preparedness or response</a:t>
            </a:r>
            <a:r>
              <a:rPr lang="en-GB" sz="2200">
                <a:effectLst/>
                <a:latin typeface="Tahoma" panose="020B0604030504040204" pitchFamily="34" charset="0"/>
                <a:ea typeface="Batang" panose="02030600000101010101" pitchFamily="18" charset="-127"/>
                <a:cs typeface="Tahoma" panose="020B0604030504040204" pitchFamily="34" charset="0"/>
              </a:rPr>
              <a:t> area of work:</a:t>
            </a:r>
            <a:endParaRPr lang="en-GB" sz="2200"/>
          </a:p>
        </p:txBody>
      </p:sp>
      <p:sp>
        <p:nvSpPr>
          <p:cNvPr id="4" name="Footer Placeholder 3">
            <a:extLst>
              <a:ext uri="{FF2B5EF4-FFF2-40B4-BE49-F238E27FC236}">
                <a16:creationId xmlns:a16="http://schemas.microsoft.com/office/drawing/2014/main" id="{F5D15600-1DF4-F5FE-4F89-6E11965D4C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185CC8-5C7E-5D50-5028-F2ECF4E46999}"/>
              </a:ext>
            </a:extLst>
          </p:cNvPr>
          <p:cNvSpPr>
            <a:spLocks noGrp="1"/>
          </p:cNvSpPr>
          <p:nvPr>
            <p:ph type="sldNum" sz="quarter" idx="12"/>
          </p:nvPr>
        </p:nvSpPr>
        <p:spPr/>
        <p:txBody>
          <a:bodyPr/>
          <a:lstStyle/>
          <a:p>
            <a:fld id="{F9E29A8E-A0F1-419A-8E8B-A78BF9C70DE8}" type="slidenum">
              <a:rPr lang="en-GB" smtClean="0"/>
              <a:pPr/>
              <a:t>17</a:t>
            </a:fld>
            <a:endParaRPr lang="en-GB"/>
          </a:p>
        </p:txBody>
      </p:sp>
      <p:sp>
        <p:nvSpPr>
          <p:cNvPr id="6" name="TextBox 5">
            <a:extLst>
              <a:ext uri="{FF2B5EF4-FFF2-40B4-BE49-F238E27FC236}">
                <a16:creationId xmlns:a16="http://schemas.microsoft.com/office/drawing/2014/main" id="{9A286DC3-7427-4596-3179-A4CF1A26D5AB}"/>
              </a:ext>
            </a:extLst>
          </p:cNvPr>
          <p:cNvSpPr txBox="1"/>
          <p:nvPr/>
        </p:nvSpPr>
        <p:spPr>
          <a:xfrm>
            <a:off x="1003498" y="2336800"/>
            <a:ext cx="9931202" cy="3877985"/>
          </a:xfrm>
          <a:prstGeom prst="rect">
            <a:avLst/>
          </a:prstGeom>
          <a:noFill/>
        </p:spPr>
        <p:txBody>
          <a:bodyPr wrap="square">
            <a:spAutoFit/>
          </a:bodyPr>
          <a:lstStyle/>
          <a:p>
            <a:pPr marL="342900" lvl="0" indent="-342900" algn="l">
              <a:lnSpc>
                <a:spcPct val="100000"/>
              </a:lnSpc>
              <a:spcBef>
                <a:spcPts val="600"/>
              </a:spcBef>
              <a:buFont typeface="Arial" panose="020B0604020202020204" pitchFamily="34" charset="0"/>
              <a:buChar char="•"/>
              <a:tabLst>
                <a:tab pos="228600" algn="l"/>
              </a:tabLst>
            </a:pPr>
            <a:r>
              <a:rPr lang="en-GB">
                <a:effectLst/>
                <a:latin typeface="Tahoma" panose="020B0604030504040204" pitchFamily="34" charset="0"/>
                <a:ea typeface="Batang" panose="02030600000101010101" pitchFamily="18" charset="-127"/>
                <a:cs typeface="Tahoma" panose="020B0604030504040204" pitchFamily="34" charset="0"/>
              </a:rPr>
              <a:t>Technical support for an outbreak of an infectious disease or of unknown origin, focused on investigation, prevention and control activities, including surge capacity support during times of crisis</a:t>
            </a:r>
          </a:p>
          <a:p>
            <a:pPr lvl="0" algn="l">
              <a:lnSpc>
                <a:spcPct val="100000"/>
              </a:lnSpc>
              <a:spcBef>
                <a:spcPts val="300"/>
              </a:spcBef>
              <a:spcAft>
                <a:spcPts val="300"/>
              </a:spcAft>
              <a:tabLst>
                <a:tab pos="355600" algn="l"/>
              </a:tabLst>
            </a:pPr>
            <a:r>
              <a:rPr lang="en-GB">
                <a:latin typeface="Tahoma" panose="020B0604030504040204" pitchFamily="34" charset="0"/>
                <a:ea typeface="Batang" panose="02030600000101010101" pitchFamily="18" charset="-127"/>
                <a:cs typeface="Tahoma" panose="020B0604030504040204" pitchFamily="34" charset="0"/>
              </a:rPr>
              <a:t>	</a:t>
            </a:r>
            <a:r>
              <a:rPr lang="en-GB">
                <a:solidFill>
                  <a:schemeClr val="accent1"/>
                </a:solidFill>
                <a:latin typeface="Tahoma" panose="020B0604030504040204" pitchFamily="34" charset="0"/>
                <a:ea typeface="Batang" panose="02030600000101010101" pitchFamily="18" charset="-127"/>
                <a:cs typeface="Tahoma" panose="020B0604030504040204" pitchFamily="34" charset="0"/>
              </a:rPr>
              <a:t>OR</a:t>
            </a:r>
            <a:endParaRPr lang="en-GB">
              <a:solidFill>
                <a:schemeClr val="accent1"/>
              </a:solidFill>
              <a:effectLst/>
              <a:latin typeface="Tahoma" panose="020B0604030504040204" pitchFamily="34" charset="0"/>
              <a:ea typeface="Batang" panose="02030600000101010101" pitchFamily="18" charset="-127"/>
              <a:cs typeface="Times New Roman" panose="02020603050405020304" pitchFamily="18" charset="0"/>
            </a:endParaRPr>
          </a:p>
          <a:p>
            <a:pPr marL="342900" lvl="0" indent="-342900" algn="l">
              <a:lnSpc>
                <a:spcPct val="100000"/>
              </a:lnSpc>
              <a:spcBef>
                <a:spcPts val="600"/>
              </a:spcBef>
              <a:buFont typeface="Arial" panose="020B0604020202020204" pitchFamily="34" charset="0"/>
              <a:buChar char="•"/>
              <a:tabLst>
                <a:tab pos="228600" algn="l"/>
              </a:tabLst>
            </a:pPr>
            <a:r>
              <a:rPr lang="en-GB">
                <a:effectLst/>
                <a:latin typeface="Tahoma" panose="020B0604030504040204" pitchFamily="34" charset="0"/>
                <a:ea typeface="Batang" panose="02030600000101010101" pitchFamily="18" charset="-127"/>
                <a:cs typeface="Tahoma" panose="020B0604030504040204" pitchFamily="34" charset="0"/>
              </a:rPr>
              <a:t>Technical support for an ad hoc preparedness activity that is country/setting specific and addresses a specific technical gap</a:t>
            </a:r>
          </a:p>
          <a:p>
            <a:pPr lvl="0" algn="l">
              <a:lnSpc>
                <a:spcPct val="100000"/>
              </a:lnSpc>
              <a:spcBef>
                <a:spcPts val="600"/>
              </a:spcBef>
              <a:tabLst>
                <a:tab pos="355600" algn="l"/>
              </a:tabLst>
            </a:pPr>
            <a:r>
              <a:rPr lang="en-GB">
                <a:latin typeface="Tahoma" panose="020B0604030504040204" pitchFamily="34" charset="0"/>
                <a:ea typeface="Batang" panose="02030600000101010101" pitchFamily="18" charset="-127"/>
                <a:cs typeface="Tahoma" panose="020B0604030504040204" pitchFamily="34" charset="0"/>
              </a:rPr>
              <a:t>	</a:t>
            </a:r>
            <a:r>
              <a:rPr lang="en-GB">
                <a:solidFill>
                  <a:schemeClr val="accent1"/>
                </a:solidFill>
                <a:latin typeface="Tahoma" panose="020B0604030504040204" pitchFamily="34" charset="0"/>
                <a:ea typeface="Batang" panose="02030600000101010101" pitchFamily="18" charset="-127"/>
                <a:cs typeface="Tahoma" panose="020B0604030504040204" pitchFamily="34" charset="0"/>
              </a:rPr>
              <a:t>AND</a:t>
            </a:r>
          </a:p>
          <a:p>
            <a:pPr marL="342900" lvl="0" indent="-342900" algn="l">
              <a:lnSpc>
                <a:spcPct val="100000"/>
              </a:lnSpc>
              <a:spcBef>
                <a:spcPts val="600"/>
              </a:spcBef>
              <a:buFont typeface="Arial" panose="020B0604020202020204" pitchFamily="34" charset="0"/>
              <a:buChar char="•"/>
              <a:tabLst>
                <a:tab pos="228600" algn="l"/>
              </a:tabLst>
            </a:pPr>
            <a:r>
              <a:rPr lang="en-GB">
                <a:effectLst/>
                <a:latin typeface="Tahoma" panose="020B0604030504040204" pitchFamily="34" charset="0"/>
                <a:ea typeface="Batang" panose="02030600000101010101" pitchFamily="18" charset="-127"/>
                <a:cs typeface="Tahoma" panose="020B0604030504040204" pitchFamily="34" charset="0"/>
              </a:rPr>
              <a:t>Technical support that is time limited in nature (≤6 weeks of intensive work) or does not involve intensive work over medium- long-term</a:t>
            </a:r>
          </a:p>
          <a:p>
            <a:pPr lvl="0" algn="l">
              <a:lnSpc>
                <a:spcPct val="100000"/>
              </a:lnSpc>
              <a:spcBef>
                <a:spcPts val="600"/>
              </a:spcBef>
              <a:tabLst>
                <a:tab pos="355600" algn="l"/>
              </a:tabLst>
            </a:pPr>
            <a:r>
              <a:rPr lang="en-GB">
                <a:latin typeface="Tahoma" panose="020B0604030504040204" pitchFamily="34" charset="0"/>
                <a:ea typeface="Batang" panose="02030600000101010101" pitchFamily="18" charset="-127"/>
                <a:cs typeface="Tahoma" panose="020B0604030504040204" pitchFamily="34" charset="0"/>
              </a:rPr>
              <a:t>	</a:t>
            </a:r>
            <a:r>
              <a:rPr lang="en-GB">
                <a:solidFill>
                  <a:schemeClr val="accent1"/>
                </a:solidFill>
                <a:latin typeface="Tahoma" panose="020B0604030504040204" pitchFamily="34" charset="0"/>
                <a:ea typeface="Batang" panose="02030600000101010101" pitchFamily="18" charset="-127"/>
                <a:cs typeface="Tahoma" panose="020B0604030504040204" pitchFamily="34" charset="0"/>
              </a:rPr>
              <a:t>AND</a:t>
            </a:r>
          </a:p>
          <a:p>
            <a:pPr marL="342900" lvl="0" indent="-342900" algn="l">
              <a:lnSpc>
                <a:spcPct val="100000"/>
              </a:lnSpc>
              <a:spcBef>
                <a:spcPts val="600"/>
              </a:spcBef>
              <a:buFont typeface="Arial" panose="020B0604020202020204" pitchFamily="34" charset="0"/>
              <a:buChar char="•"/>
              <a:tabLst>
                <a:tab pos="228600" algn="l"/>
              </a:tabLst>
            </a:pPr>
            <a:r>
              <a:rPr lang="en-GB">
                <a:effectLst/>
                <a:latin typeface="Tahoma" panose="020B0604030504040204" pitchFamily="34" charset="0"/>
                <a:ea typeface="Batang" panose="02030600000101010101" pitchFamily="18" charset="-127"/>
                <a:cs typeface="Tahoma" panose="020B0604030504040204" pitchFamily="34" charset="0"/>
              </a:rPr>
              <a:t>Technical support related to the above points, that will have a clear public health impact for EU/EEA or globally</a:t>
            </a:r>
            <a:endParaRPr lang="en-GB">
              <a:effectLst/>
              <a:latin typeface="Tahoma" panose="020B060403050404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384803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B85D-A13C-4B91-E5FF-9561407B4574}"/>
              </a:ext>
            </a:extLst>
          </p:cNvPr>
          <p:cNvSpPr>
            <a:spLocks noGrp="1"/>
          </p:cNvSpPr>
          <p:nvPr>
            <p:ph type="title"/>
          </p:nvPr>
        </p:nvSpPr>
        <p:spPr>
          <a:xfrm>
            <a:off x="432000" y="223936"/>
            <a:ext cx="10354188" cy="544414"/>
          </a:xfrm>
        </p:spPr>
        <p:txBody>
          <a:bodyPr/>
          <a:lstStyle/>
          <a:p>
            <a:r>
              <a:rPr lang="en-GB"/>
              <a:t>Prioritisation</a:t>
            </a:r>
          </a:p>
        </p:txBody>
      </p:sp>
      <p:sp>
        <p:nvSpPr>
          <p:cNvPr id="3" name="Content Placeholder 2">
            <a:extLst>
              <a:ext uri="{FF2B5EF4-FFF2-40B4-BE49-F238E27FC236}">
                <a16:creationId xmlns:a16="http://schemas.microsoft.com/office/drawing/2014/main" id="{4A969A58-4E7C-980E-8E0D-A42AD404C4ED}"/>
              </a:ext>
            </a:extLst>
          </p:cNvPr>
          <p:cNvSpPr>
            <a:spLocks noGrp="1"/>
          </p:cNvSpPr>
          <p:nvPr>
            <p:ph idx="1"/>
          </p:nvPr>
        </p:nvSpPr>
        <p:spPr/>
        <p:txBody>
          <a:bodyPr>
            <a:normAutofit/>
          </a:bodyPr>
          <a:lstStyle/>
          <a:p>
            <a:r>
              <a:rPr lang="en-GB" sz="2400"/>
              <a:t>Of requesting organisations / authorities:</a:t>
            </a:r>
          </a:p>
          <a:p>
            <a:pPr marL="1200150" lvl="1" indent="-514350">
              <a:buFont typeface="+mj-lt"/>
              <a:buAutoNum type="arabicPeriod"/>
            </a:pPr>
            <a:r>
              <a:rPr lang="en-GB" sz="2000"/>
              <a:t>EU/EEA countries </a:t>
            </a:r>
          </a:p>
          <a:p>
            <a:pPr marL="1200150" lvl="1" indent="-514350">
              <a:buFont typeface="+mj-lt"/>
              <a:buAutoNum type="arabicPeriod"/>
            </a:pPr>
            <a:r>
              <a:rPr lang="en-GB" sz="2000"/>
              <a:t>EU pre-accession countries</a:t>
            </a:r>
          </a:p>
          <a:p>
            <a:pPr marL="1200150" lvl="1" indent="-514350">
              <a:buFont typeface="+mj-lt"/>
              <a:buAutoNum type="arabicPeriod"/>
            </a:pPr>
            <a:r>
              <a:rPr lang="en-GB" sz="2000"/>
              <a:t>Potential candidate countries to EU</a:t>
            </a:r>
          </a:p>
          <a:p>
            <a:pPr marL="1200150" lvl="1" indent="-514350">
              <a:buFont typeface="+mj-lt"/>
              <a:buAutoNum type="arabicPeriod"/>
            </a:pPr>
            <a:r>
              <a:rPr lang="en-GB" sz="2000"/>
              <a:t>European Neighbourhood Policy countries</a:t>
            </a:r>
          </a:p>
          <a:p>
            <a:pPr marL="1200150" lvl="1" indent="-514350">
              <a:buFont typeface="+mj-lt"/>
              <a:buAutoNum type="arabicPeriod"/>
            </a:pPr>
            <a:r>
              <a:rPr lang="en-GB" sz="2000"/>
              <a:t>Other third countries</a:t>
            </a:r>
          </a:p>
          <a:p>
            <a:endParaRPr lang="en-GB" sz="2400"/>
          </a:p>
          <a:p>
            <a:r>
              <a:rPr lang="en-GB" sz="2400"/>
              <a:t>Of activities:</a:t>
            </a:r>
          </a:p>
          <a:p>
            <a:pPr marL="1028700" lvl="1" indent="-342900"/>
            <a:r>
              <a:rPr lang="en-GB" sz="2000"/>
              <a:t>Response &gt; Preparedness</a:t>
            </a:r>
          </a:p>
          <a:p>
            <a:pPr marL="1028700" lvl="1" indent="-342900"/>
            <a:r>
              <a:rPr lang="en-GB" sz="2000"/>
              <a:t>Response with a potential for multi-country spread &gt; limited potential spread</a:t>
            </a:r>
          </a:p>
          <a:p>
            <a:pPr marL="1028700" lvl="1" indent="-342900"/>
            <a:r>
              <a:rPr lang="en-GB" sz="2000"/>
              <a:t>Response to events with a high severity and/or high public health impact &gt; Response to events with less severity and/or less impact</a:t>
            </a:r>
          </a:p>
          <a:p>
            <a:endParaRPr lang="en-GB" sz="2400"/>
          </a:p>
        </p:txBody>
      </p:sp>
      <p:sp>
        <p:nvSpPr>
          <p:cNvPr id="4" name="Footer Placeholder 3">
            <a:extLst>
              <a:ext uri="{FF2B5EF4-FFF2-40B4-BE49-F238E27FC236}">
                <a16:creationId xmlns:a16="http://schemas.microsoft.com/office/drawing/2014/main" id="{5E7D688E-4832-940C-BFC1-C5E71F648D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AEEA18-C773-8E1D-EC9F-23631120A4F3}"/>
              </a:ext>
            </a:extLst>
          </p:cNvPr>
          <p:cNvSpPr>
            <a:spLocks noGrp="1"/>
          </p:cNvSpPr>
          <p:nvPr>
            <p:ph type="sldNum" sz="quarter" idx="12"/>
          </p:nvPr>
        </p:nvSpPr>
        <p:spPr/>
        <p:txBody>
          <a:bodyPr/>
          <a:lstStyle/>
          <a:p>
            <a:fld id="{F9E29A8E-A0F1-419A-8E8B-A78BF9C70DE8}" type="slidenum">
              <a:rPr lang="en-GB" smtClean="0"/>
              <a:pPr/>
              <a:t>18</a:t>
            </a:fld>
            <a:endParaRPr lang="en-GB"/>
          </a:p>
        </p:txBody>
      </p:sp>
    </p:spTree>
    <p:extLst>
      <p:ext uri="{BB962C8B-B14F-4D97-AF65-F5344CB8AC3E}">
        <p14:creationId xmlns:p14="http://schemas.microsoft.com/office/powerpoint/2010/main" val="1080148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705D-6739-AFF7-80C1-9FC30C88AED6}"/>
              </a:ext>
            </a:extLst>
          </p:cNvPr>
          <p:cNvSpPr>
            <a:spLocks noGrp="1"/>
          </p:cNvSpPr>
          <p:nvPr>
            <p:ph type="title"/>
          </p:nvPr>
        </p:nvSpPr>
        <p:spPr>
          <a:xfrm>
            <a:off x="432000" y="223936"/>
            <a:ext cx="10354188" cy="646014"/>
          </a:xfrm>
        </p:spPr>
        <p:txBody>
          <a:bodyPr/>
          <a:lstStyle/>
          <a:p>
            <a:r>
              <a:rPr lang="en-GB"/>
              <a:t>Coordination with European Commission and GOARN</a:t>
            </a:r>
          </a:p>
        </p:txBody>
      </p:sp>
      <p:sp>
        <p:nvSpPr>
          <p:cNvPr id="3" name="Content Placeholder 2">
            <a:extLst>
              <a:ext uri="{FF2B5EF4-FFF2-40B4-BE49-F238E27FC236}">
                <a16:creationId xmlns:a16="http://schemas.microsoft.com/office/drawing/2014/main" id="{73CB0ABB-F62C-0A1A-7553-87163C89B0D6}"/>
              </a:ext>
            </a:extLst>
          </p:cNvPr>
          <p:cNvSpPr>
            <a:spLocks noGrp="1"/>
          </p:cNvSpPr>
          <p:nvPr>
            <p:ph idx="1"/>
          </p:nvPr>
        </p:nvSpPr>
        <p:spPr>
          <a:xfrm>
            <a:off x="431999" y="1365250"/>
            <a:ext cx="11352563" cy="4811713"/>
          </a:xfrm>
        </p:spPr>
        <p:txBody>
          <a:bodyPr>
            <a:normAutofit fontScale="92500" lnSpcReduction="20000"/>
          </a:bodyPr>
          <a:lstStyle/>
          <a:p>
            <a:pPr marL="288000" indent="-288000">
              <a:buFont typeface="Arial" panose="020B0604020202020204" pitchFamily="34" charset="0"/>
              <a:buChar char="•"/>
            </a:pPr>
            <a:r>
              <a:rPr lang="en-GB" sz="2600"/>
              <a:t>European Commission and GOARN part of the EUHTF Advisory Group</a:t>
            </a:r>
          </a:p>
          <a:p>
            <a:pPr marL="973800" lvl="1" indent="-288000"/>
            <a:r>
              <a:rPr lang="en-GB" sz="2200"/>
              <a:t>EC sending requests to EUHTF</a:t>
            </a:r>
          </a:p>
          <a:p>
            <a:pPr marL="973800" lvl="1" indent="-288000"/>
            <a:r>
              <a:rPr lang="en-GB" sz="2200"/>
              <a:t>Deployment through the EUHTF</a:t>
            </a:r>
          </a:p>
          <a:p>
            <a:pPr marL="288000" indent="-288000">
              <a:buFont typeface="Arial" panose="020B0604020202020204" pitchFamily="34" charset="0"/>
              <a:buChar char="•"/>
            </a:pPr>
            <a:r>
              <a:rPr lang="en-GB" sz="2600"/>
              <a:t>Coordination with DG ECHO</a:t>
            </a:r>
          </a:p>
          <a:p>
            <a:pPr marL="973800" lvl="1" indent="-288000"/>
            <a:r>
              <a:rPr lang="en-GB" sz="2200"/>
              <a:t>Online trainings can be shared with EUHTF expert pool</a:t>
            </a:r>
          </a:p>
          <a:p>
            <a:pPr marL="973800" lvl="1" indent="-288000"/>
            <a:r>
              <a:rPr lang="en-GB" sz="2200"/>
              <a:t>Experts to be deployed through UCPM</a:t>
            </a:r>
          </a:p>
          <a:p>
            <a:pPr marL="288000" indent="-288000">
              <a:buFont typeface="Arial" panose="020B0604020202020204" pitchFamily="34" charset="0"/>
              <a:buChar char="•"/>
            </a:pPr>
            <a:r>
              <a:rPr lang="en-GB" sz="2600"/>
              <a:t>To align work and provide support, ECDC Coordination Team members join the GOARN:</a:t>
            </a:r>
          </a:p>
          <a:p>
            <a:pPr marL="973800" lvl="1" indent="-288000"/>
            <a:r>
              <a:rPr lang="en-GB" sz="2200"/>
              <a:t>Operational research Advisory Group</a:t>
            </a:r>
          </a:p>
          <a:p>
            <a:pPr marL="973800" lvl="1" indent="-288000"/>
            <a:r>
              <a:rPr lang="en-GB" sz="2200"/>
              <a:t>Operational research Technical Working Group</a:t>
            </a:r>
          </a:p>
          <a:p>
            <a:pPr marL="973800" lvl="1" indent="-288000"/>
            <a:r>
              <a:rPr lang="en-GB" sz="2200"/>
              <a:t>Leadership training</a:t>
            </a:r>
          </a:p>
          <a:p>
            <a:endParaRPr lang="en-GB"/>
          </a:p>
          <a:p>
            <a:pPr marL="288000" indent="-288000">
              <a:buFont typeface="Arial" panose="020B0604020202020204" pitchFamily="34" charset="0"/>
              <a:buChar char="•"/>
            </a:pPr>
            <a:r>
              <a:rPr lang="en-GB" sz="2600"/>
              <a:t>Working on co-deployment with GOARN and DG ECHO</a:t>
            </a:r>
          </a:p>
          <a:p>
            <a:pPr marL="288000" indent="-288000">
              <a:buFont typeface="Arial" panose="020B0604020202020204" pitchFamily="34" charset="0"/>
              <a:buChar char="•"/>
            </a:pPr>
            <a:r>
              <a:rPr lang="en-GB" sz="2600"/>
              <a:t>EUHTF to apply and become a GOARN member</a:t>
            </a:r>
          </a:p>
        </p:txBody>
      </p:sp>
      <p:sp>
        <p:nvSpPr>
          <p:cNvPr id="4" name="Footer Placeholder 3">
            <a:extLst>
              <a:ext uri="{FF2B5EF4-FFF2-40B4-BE49-F238E27FC236}">
                <a16:creationId xmlns:a16="http://schemas.microsoft.com/office/drawing/2014/main" id="{75572CB6-4FC2-73DF-F898-8425E199FF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D2A34E-E62C-96F5-7BFF-82B926BBDCEB}"/>
              </a:ext>
            </a:extLst>
          </p:cNvPr>
          <p:cNvSpPr>
            <a:spLocks noGrp="1"/>
          </p:cNvSpPr>
          <p:nvPr>
            <p:ph type="sldNum" sz="quarter" idx="12"/>
          </p:nvPr>
        </p:nvSpPr>
        <p:spPr/>
        <p:txBody>
          <a:bodyPr/>
          <a:lstStyle/>
          <a:p>
            <a:fld id="{F9E29A8E-A0F1-419A-8E8B-A78BF9C70DE8}" type="slidenum">
              <a:rPr lang="en-GB" smtClean="0"/>
              <a:pPr/>
              <a:t>19</a:t>
            </a:fld>
            <a:endParaRPr lang="en-GB"/>
          </a:p>
        </p:txBody>
      </p:sp>
    </p:spTree>
    <p:extLst>
      <p:ext uri="{BB962C8B-B14F-4D97-AF65-F5344CB8AC3E}">
        <p14:creationId xmlns:p14="http://schemas.microsoft.com/office/powerpoint/2010/main" val="68133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a:t>Annual EUHTF meeting</a:t>
            </a:r>
          </a:p>
        </p:txBody>
      </p:sp>
      <p:sp>
        <p:nvSpPr>
          <p:cNvPr id="7" name="Subtitle 6"/>
          <p:cNvSpPr>
            <a:spLocks noGrp="1"/>
          </p:cNvSpPr>
          <p:nvPr>
            <p:ph type="subTitle" idx="1"/>
          </p:nvPr>
        </p:nvSpPr>
        <p:spPr/>
        <p:txBody>
          <a:bodyPr/>
          <a:lstStyle/>
          <a:p>
            <a:r>
              <a:rPr lang="en-GB"/>
              <a:t>EU Health Task Force</a:t>
            </a:r>
          </a:p>
        </p:txBody>
      </p:sp>
      <p:sp>
        <p:nvSpPr>
          <p:cNvPr id="5" name="Text Box 4"/>
          <p:cNvSpPr txBox="1">
            <a:spLocks noChangeArrowheads="1"/>
          </p:cNvSpPr>
          <p:nvPr/>
        </p:nvSpPr>
        <p:spPr bwMode="auto">
          <a:xfrm>
            <a:off x="648000" y="5868785"/>
            <a:ext cx="10869432" cy="781755"/>
          </a:xfrm>
          <a:prstGeom prst="rect">
            <a:avLst/>
          </a:prstGeom>
          <a:noFill/>
          <a:ln w="38100">
            <a:noFill/>
            <a:miter lim="800000"/>
            <a:headEnd/>
            <a:tailEnd/>
          </a:ln>
          <a:effectLst/>
        </p:spPr>
        <p:txBody>
          <a:bodyPr lIns="0" tIns="0" rIns="0" bIns="0" anchor="b"/>
          <a:lstStyle/>
          <a:p>
            <a:pPr eaLnBrk="0" fontAlgn="base" hangingPunct="0">
              <a:lnSpc>
                <a:spcPct val="90000"/>
              </a:lnSpc>
              <a:spcBef>
                <a:spcPct val="0"/>
              </a:spcBef>
              <a:spcAft>
                <a:spcPct val="30000"/>
              </a:spcAft>
            </a:pPr>
            <a:br>
              <a:rPr lang="en-GB" sz="2000">
                <a:solidFill>
                  <a:prstClr val="white"/>
                </a:solidFill>
                <a:latin typeface="Tahoma" pitchFamily="34" charset="0"/>
              </a:rPr>
            </a:br>
            <a:r>
              <a:rPr lang="en-GB" sz="2000">
                <a:solidFill>
                  <a:prstClr val="white"/>
                </a:solidFill>
                <a:latin typeface="Tahoma" pitchFamily="34" charset="0"/>
              </a:rPr>
              <a:t>ECDC, Stockholm – 25/01/2024</a:t>
            </a:r>
          </a:p>
        </p:txBody>
      </p:sp>
    </p:spTree>
    <p:extLst>
      <p:ext uri="{BB962C8B-B14F-4D97-AF65-F5344CB8AC3E}">
        <p14:creationId xmlns:p14="http://schemas.microsoft.com/office/powerpoint/2010/main" val="782226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CD1F-BD68-052C-B65F-934C9ABE387F}"/>
              </a:ext>
            </a:extLst>
          </p:cNvPr>
          <p:cNvSpPr>
            <a:spLocks noGrp="1"/>
          </p:cNvSpPr>
          <p:nvPr>
            <p:ph type="title"/>
          </p:nvPr>
        </p:nvSpPr>
        <p:spPr>
          <a:xfrm>
            <a:off x="2029097" y="2551612"/>
            <a:ext cx="7867175" cy="1541418"/>
          </a:xfrm>
        </p:spPr>
        <p:txBody>
          <a:bodyPr>
            <a:normAutofit/>
          </a:bodyPr>
          <a:lstStyle/>
          <a:p>
            <a:pPr algn="ctr">
              <a:lnSpc>
                <a:spcPct val="100000"/>
              </a:lnSpc>
              <a:spcAft>
                <a:spcPts val="1200"/>
              </a:spcAft>
            </a:pPr>
            <a:r>
              <a:rPr lang="en-GB" sz="4000">
                <a:solidFill>
                  <a:schemeClr val="accent4"/>
                </a:solidFill>
              </a:rPr>
              <a:t>Session 2: EUHTF support</a:t>
            </a:r>
            <a:br>
              <a:rPr lang="en-GB" sz="4000" b="1">
                <a:effectLst/>
              </a:rPr>
            </a:br>
            <a:endParaRPr lang="en-GB" sz="4000">
              <a:solidFill>
                <a:schemeClr val="accent4"/>
              </a:solidFill>
            </a:endParaRPr>
          </a:p>
        </p:txBody>
      </p:sp>
      <p:sp>
        <p:nvSpPr>
          <p:cNvPr id="4" name="Footer Placeholder 3">
            <a:extLst>
              <a:ext uri="{FF2B5EF4-FFF2-40B4-BE49-F238E27FC236}">
                <a16:creationId xmlns:a16="http://schemas.microsoft.com/office/drawing/2014/main" id="{860612E6-E036-B262-1DFE-D0D58F2329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960B29-C9BB-9432-9FA7-03FFE0C89BCF}"/>
              </a:ext>
            </a:extLst>
          </p:cNvPr>
          <p:cNvSpPr>
            <a:spLocks noGrp="1"/>
          </p:cNvSpPr>
          <p:nvPr>
            <p:ph type="sldNum" sz="quarter" idx="12"/>
          </p:nvPr>
        </p:nvSpPr>
        <p:spPr/>
        <p:txBody>
          <a:bodyPr/>
          <a:lstStyle/>
          <a:p>
            <a:fld id="{F9E29A8E-A0F1-419A-8E8B-A78BF9C70DE8}" type="slidenum">
              <a:rPr lang="en-GB" smtClean="0"/>
              <a:pPr/>
              <a:t>20</a:t>
            </a:fld>
            <a:endParaRPr lang="en-GB"/>
          </a:p>
        </p:txBody>
      </p:sp>
    </p:spTree>
    <p:extLst>
      <p:ext uri="{BB962C8B-B14F-4D97-AF65-F5344CB8AC3E}">
        <p14:creationId xmlns:p14="http://schemas.microsoft.com/office/powerpoint/2010/main" val="96052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EE9-953F-4579-ADC6-7A988B879DBE}"/>
              </a:ext>
            </a:extLst>
          </p:cNvPr>
          <p:cNvSpPr>
            <a:spLocks noGrp="1"/>
          </p:cNvSpPr>
          <p:nvPr>
            <p:ph type="title"/>
          </p:nvPr>
        </p:nvSpPr>
        <p:spPr>
          <a:xfrm>
            <a:off x="432000" y="223936"/>
            <a:ext cx="10354188" cy="607337"/>
          </a:xfrm>
        </p:spPr>
        <p:txBody>
          <a:bodyPr>
            <a:normAutofit/>
          </a:bodyPr>
          <a:lstStyle/>
          <a:p>
            <a:r>
              <a:rPr lang="en-GB">
                <a:solidFill>
                  <a:schemeClr val="accent1"/>
                </a:solidFill>
              </a:rPr>
              <a:t>Update on EUHTF assignments 2023 – (1/3)</a:t>
            </a:r>
          </a:p>
        </p:txBody>
      </p:sp>
      <p:sp>
        <p:nvSpPr>
          <p:cNvPr id="3" name="Content Placeholder 2">
            <a:extLst>
              <a:ext uri="{FF2B5EF4-FFF2-40B4-BE49-F238E27FC236}">
                <a16:creationId xmlns:a16="http://schemas.microsoft.com/office/drawing/2014/main" id="{44C5B4BC-5353-4078-884F-EF7D4CD3D993}"/>
              </a:ext>
            </a:extLst>
          </p:cNvPr>
          <p:cNvSpPr>
            <a:spLocks noGrp="1"/>
          </p:cNvSpPr>
          <p:nvPr>
            <p:ph idx="1"/>
          </p:nvPr>
        </p:nvSpPr>
        <p:spPr>
          <a:xfrm>
            <a:off x="326266" y="1228170"/>
            <a:ext cx="11539465" cy="465075"/>
          </a:xfrm>
        </p:spPr>
        <p:txBody>
          <a:bodyPr vert="horz" lIns="91440" tIns="45720" rIns="91440" bIns="45720" rtlCol="0" anchor="t">
            <a:noAutofit/>
          </a:bodyPr>
          <a:lstStyle/>
          <a:p>
            <a:pPr marL="342900" indent="-342900">
              <a:lnSpc>
                <a:spcPct val="100000"/>
              </a:lnSpc>
              <a:spcBef>
                <a:spcPts val="1200"/>
              </a:spcBef>
              <a:buFont typeface="Arial" panose="020B0604020202020204" pitchFamily="34" charset="0"/>
              <a:buChar char="•"/>
            </a:pPr>
            <a:r>
              <a:rPr lang="en-GB" sz="2000" b="0" i="0">
                <a:effectLst/>
                <a:latin typeface="+mn-lt"/>
                <a:ea typeface="Tahoma"/>
                <a:cs typeface="Tahoma"/>
              </a:rPr>
              <a:t>Ongoing requests</a:t>
            </a:r>
          </a:p>
        </p:txBody>
      </p:sp>
      <p:graphicFrame>
        <p:nvGraphicFramePr>
          <p:cNvPr id="4" name="Table 3">
            <a:extLst>
              <a:ext uri="{FF2B5EF4-FFF2-40B4-BE49-F238E27FC236}">
                <a16:creationId xmlns:a16="http://schemas.microsoft.com/office/drawing/2014/main" id="{8994C7B4-7433-F604-F473-56F4FD49950C}"/>
              </a:ext>
            </a:extLst>
          </p:cNvPr>
          <p:cNvGraphicFramePr>
            <a:graphicFrameLocks noGrp="1"/>
          </p:cNvGraphicFramePr>
          <p:nvPr>
            <p:extLst>
              <p:ext uri="{D42A27DB-BD31-4B8C-83A1-F6EECF244321}">
                <p14:modId xmlns:p14="http://schemas.microsoft.com/office/powerpoint/2010/main" val="291920113"/>
              </p:ext>
            </p:extLst>
          </p:nvPr>
        </p:nvGraphicFramePr>
        <p:xfrm>
          <a:off x="138545" y="1775230"/>
          <a:ext cx="11933382" cy="4023557"/>
        </p:xfrm>
        <a:graphic>
          <a:graphicData uri="http://schemas.openxmlformats.org/drawingml/2006/table">
            <a:tbl>
              <a:tblPr firstRow="1" firstCol="1" bandRow="1">
                <a:tableStyleId>{3B4B98B0-60AC-42C2-AFA5-B58CD77FA1E5}</a:tableStyleId>
              </a:tblPr>
              <a:tblGrid>
                <a:gridCol w="1083673">
                  <a:extLst>
                    <a:ext uri="{9D8B030D-6E8A-4147-A177-3AD203B41FA5}">
                      <a16:colId xmlns:a16="http://schemas.microsoft.com/office/drawing/2014/main" val="715620906"/>
                    </a:ext>
                  </a:extLst>
                </a:gridCol>
                <a:gridCol w="1381946">
                  <a:extLst>
                    <a:ext uri="{9D8B030D-6E8A-4147-A177-3AD203B41FA5}">
                      <a16:colId xmlns:a16="http://schemas.microsoft.com/office/drawing/2014/main" val="3730869263"/>
                    </a:ext>
                  </a:extLst>
                </a:gridCol>
                <a:gridCol w="2715981">
                  <a:extLst>
                    <a:ext uri="{9D8B030D-6E8A-4147-A177-3AD203B41FA5}">
                      <a16:colId xmlns:a16="http://schemas.microsoft.com/office/drawing/2014/main" val="857000083"/>
                    </a:ext>
                  </a:extLst>
                </a:gridCol>
                <a:gridCol w="4073237">
                  <a:extLst>
                    <a:ext uri="{9D8B030D-6E8A-4147-A177-3AD203B41FA5}">
                      <a16:colId xmlns:a16="http://schemas.microsoft.com/office/drawing/2014/main" val="1399152966"/>
                    </a:ext>
                  </a:extLst>
                </a:gridCol>
                <a:gridCol w="2678545">
                  <a:extLst>
                    <a:ext uri="{9D8B030D-6E8A-4147-A177-3AD203B41FA5}">
                      <a16:colId xmlns:a16="http://schemas.microsoft.com/office/drawing/2014/main" val="1111854223"/>
                    </a:ext>
                  </a:extLst>
                </a:gridCol>
              </a:tblGrid>
              <a:tr h="289157">
                <a:tc>
                  <a:txBody>
                    <a:bodyPr/>
                    <a:lstStyle/>
                    <a:p>
                      <a:r>
                        <a:rPr lang="en-GB" sz="1600">
                          <a:effectLst/>
                        </a:rPr>
                        <a:t>Country</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Date request</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Technical Area/Topic</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Support provided by EUHTF to date</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Next actions</a:t>
                      </a:r>
                      <a:endParaRPr lang="en-GB" sz="16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1786789558"/>
                  </a:ext>
                </a:extLst>
              </a:tr>
              <a:tr h="1296000">
                <a:tc>
                  <a:txBody>
                    <a:bodyPr/>
                    <a:lstStyle/>
                    <a:p>
                      <a:r>
                        <a:rPr lang="en-GB" sz="1600" b="0" u="sng">
                          <a:effectLst/>
                        </a:rPr>
                        <a:t>France</a:t>
                      </a:r>
                      <a:endParaRPr lang="en-GB" sz="1600" b="0" u="sng">
                        <a:effectLst/>
                        <a:latin typeface="+mn-lt"/>
                        <a:ea typeface="Calibri" panose="020F0502020204030204" pitchFamily="34" charset="0"/>
                      </a:endParaRPr>
                    </a:p>
                  </a:txBody>
                  <a:tcPr marL="26551" marR="26551" marT="0" marB="0" anchor="ctr"/>
                </a:tc>
                <a:tc>
                  <a:txBody>
                    <a:bodyPr/>
                    <a:lstStyle/>
                    <a:p>
                      <a:r>
                        <a:rPr lang="en-GB" sz="1600">
                          <a:effectLst/>
                        </a:rPr>
                        <a:t>24/05/2023</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Preparedness and Response during a </a:t>
                      </a:r>
                      <a:r>
                        <a:rPr lang="en-GB" sz="1600" b="1">
                          <a:effectLst/>
                        </a:rPr>
                        <a:t>mass gathering events</a:t>
                      </a:r>
                      <a:r>
                        <a:rPr lang="en-GB" sz="1600">
                          <a:effectLst/>
                        </a:rPr>
                        <a:t>: surveillance and response during Olympic games 2024</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Visit of ECDC expert to country</a:t>
                      </a:r>
                    </a:p>
                    <a:p>
                      <a:r>
                        <a:rPr lang="en-GB" sz="1600">
                          <a:effectLst/>
                        </a:rPr>
                        <a:t>Follow-up of Rugby World Cup and exchanges with surveillance team at SpF</a:t>
                      </a:r>
                      <a:endParaRPr lang="en-GB" sz="1600">
                        <a:effectLst/>
                        <a:latin typeface="+mn-lt"/>
                        <a:ea typeface="Calibri" panose="020F0502020204030204" pitchFamily="34" charset="0"/>
                      </a:endParaRPr>
                    </a:p>
                  </a:txBody>
                  <a:tcPr marL="26551" marR="26551" marT="0" marB="0" anchor="ctr"/>
                </a:tc>
                <a:tc>
                  <a:txBody>
                    <a:bodyPr/>
                    <a:lstStyle/>
                    <a:p>
                      <a:r>
                        <a:rPr lang="en-GB" sz="1600">
                          <a:effectLst/>
                          <a:latin typeface="+mn-lt"/>
                          <a:ea typeface="Calibri" panose="020F0502020204030204" pitchFamily="34" charset="0"/>
                        </a:rPr>
                        <a:t>EI training for 1-2 SpF expert in February</a:t>
                      </a:r>
                    </a:p>
                    <a:p>
                      <a:r>
                        <a:rPr lang="en-GB" sz="1600">
                          <a:effectLst/>
                          <a:latin typeface="+mn-lt"/>
                          <a:ea typeface="Calibri" panose="020F0502020204030204" pitchFamily="34" charset="0"/>
                        </a:rPr>
                        <a:t>RRA training under consideration</a:t>
                      </a:r>
                    </a:p>
                    <a:p>
                      <a:r>
                        <a:rPr lang="en-GB" sz="1600">
                          <a:effectLst/>
                          <a:latin typeface="+mn-lt"/>
                          <a:ea typeface="Calibri" panose="020F0502020204030204" pitchFamily="34" charset="0"/>
                        </a:rPr>
                        <a:t>Monitoring during OG</a:t>
                      </a:r>
                    </a:p>
                  </a:txBody>
                  <a:tcPr marL="26551" marR="26551" marT="0" marB="0" anchor="ctr"/>
                </a:tc>
                <a:extLst>
                  <a:ext uri="{0D108BD9-81ED-4DB2-BD59-A6C34878D82A}">
                    <a16:rowId xmlns:a16="http://schemas.microsoft.com/office/drawing/2014/main" val="3752073097"/>
                  </a:ext>
                </a:extLst>
              </a:tr>
              <a:tr h="1584000">
                <a:tc>
                  <a:txBody>
                    <a:bodyPr/>
                    <a:lstStyle/>
                    <a:p>
                      <a:r>
                        <a:rPr lang="en-GB" sz="1600" b="0" u="sng">
                          <a:effectLst/>
                        </a:rPr>
                        <a:t>Ireland</a:t>
                      </a:r>
                      <a:endParaRPr lang="en-GB" sz="1600" b="0" u="sng">
                        <a:effectLst/>
                        <a:latin typeface="+mn-lt"/>
                        <a:ea typeface="Calibri" panose="020F0502020204030204" pitchFamily="34" charset="0"/>
                      </a:endParaRPr>
                    </a:p>
                  </a:txBody>
                  <a:tcPr marL="26551" marR="26551" marT="0" marB="0" anchor="ctr"/>
                </a:tc>
                <a:tc>
                  <a:txBody>
                    <a:bodyPr/>
                    <a:lstStyle/>
                    <a:p>
                      <a:r>
                        <a:rPr lang="en-GB" sz="1600">
                          <a:effectLst/>
                        </a:rPr>
                        <a:t>08/05/2023</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Multi-country </a:t>
                      </a:r>
                      <a:r>
                        <a:rPr lang="en-GB" sz="1600" b="1">
                          <a:effectLst/>
                        </a:rPr>
                        <a:t>operational research</a:t>
                      </a:r>
                      <a:r>
                        <a:rPr lang="en-GB" sz="1600">
                          <a:effectLst/>
                        </a:rPr>
                        <a:t> study on iGAS: risk factors and surveillance strategy</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Developed protocol and database for data collection</a:t>
                      </a:r>
                    </a:p>
                    <a:p>
                      <a:r>
                        <a:rPr lang="en-GB" sz="1600">
                          <a:effectLst/>
                        </a:rPr>
                        <a:t>Data sharing agreement</a:t>
                      </a:r>
                    </a:p>
                    <a:p>
                      <a:r>
                        <a:rPr lang="en-GB" sz="1600">
                          <a:effectLst/>
                        </a:rPr>
                        <a:t>Engagement of EUPHEM fellow to support analysis</a:t>
                      </a:r>
                    </a:p>
                    <a:p>
                      <a:r>
                        <a:rPr lang="en-GB" sz="1600">
                          <a:effectLst/>
                          <a:latin typeface="+mn-lt"/>
                          <a:ea typeface="Calibri" panose="020F0502020204030204" pitchFamily="34" charset="0"/>
                        </a:rPr>
                        <a:t>Survey on surveillance system for GAS and iGAS</a:t>
                      </a:r>
                    </a:p>
                    <a:p>
                      <a:r>
                        <a:rPr lang="en-GB" sz="1600">
                          <a:effectLst/>
                          <a:latin typeface="+mn-lt"/>
                          <a:ea typeface="Calibri" panose="020F0502020204030204" pitchFamily="34" charset="0"/>
                        </a:rPr>
                        <a:t>Presentation at Public Health Protection Conference in Dublin 12/10/23</a:t>
                      </a:r>
                    </a:p>
                    <a:p>
                      <a:r>
                        <a:rPr lang="en-GB" sz="1600">
                          <a:effectLst/>
                          <a:latin typeface="+mn-lt"/>
                          <a:ea typeface="Calibri" panose="020F0502020204030204" pitchFamily="34" charset="0"/>
                        </a:rPr>
                        <a:t>7 countries shared data, 1 still remaining</a:t>
                      </a:r>
                    </a:p>
                  </a:txBody>
                  <a:tcPr marL="26551" marR="26551" marT="0" marB="0" anchor="ctr"/>
                </a:tc>
                <a:tc>
                  <a:txBody>
                    <a:bodyPr/>
                    <a:lstStyle/>
                    <a:p>
                      <a:r>
                        <a:rPr lang="en-GB" sz="1600">
                          <a:effectLst/>
                          <a:latin typeface="+mn-lt"/>
                          <a:ea typeface="Calibri" panose="020F0502020204030204" pitchFamily="34" charset="0"/>
                        </a:rPr>
                        <a:t>Last data collection</a:t>
                      </a:r>
                    </a:p>
                    <a:p>
                      <a:r>
                        <a:rPr lang="en-GB" sz="1600">
                          <a:effectLst/>
                          <a:latin typeface="+mn-lt"/>
                          <a:ea typeface="Calibri" panose="020F0502020204030204" pitchFamily="34" charset="0"/>
                        </a:rPr>
                        <a:t>Data cleaning and analysis</a:t>
                      </a:r>
                    </a:p>
                    <a:p>
                      <a:r>
                        <a:rPr lang="en-GB" sz="1600">
                          <a:effectLst/>
                          <a:latin typeface="+mn-lt"/>
                          <a:ea typeface="Calibri" panose="020F0502020204030204" pitchFamily="34" charset="0"/>
                        </a:rPr>
                        <a:t>Manuscript or report or presentation at a conference</a:t>
                      </a:r>
                    </a:p>
                    <a:p>
                      <a:r>
                        <a:rPr lang="en-GB" sz="1600">
                          <a:effectLst/>
                          <a:latin typeface="+mn-lt"/>
                          <a:ea typeface="Calibri" panose="020F0502020204030204" pitchFamily="34" charset="0"/>
                        </a:rPr>
                        <a:t>Guidelines for surveillance</a:t>
                      </a:r>
                    </a:p>
                  </a:txBody>
                  <a:tcPr marL="26551" marR="26551" marT="0" marB="0" anchor="ctr"/>
                </a:tc>
                <a:extLst>
                  <a:ext uri="{0D108BD9-81ED-4DB2-BD59-A6C34878D82A}">
                    <a16:rowId xmlns:a16="http://schemas.microsoft.com/office/drawing/2014/main" val="3876057459"/>
                  </a:ext>
                </a:extLst>
              </a:tr>
            </a:tbl>
          </a:graphicData>
        </a:graphic>
      </p:graphicFrame>
      <p:sp>
        <p:nvSpPr>
          <p:cNvPr id="6" name="Slide Number Placeholder 5">
            <a:extLst>
              <a:ext uri="{FF2B5EF4-FFF2-40B4-BE49-F238E27FC236}">
                <a16:creationId xmlns:a16="http://schemas.microsoft.com/office/drawing/2014/main" id="{9B9EF773-2DAA-3238-62FF-5373F6AEF1BC}"/>
              </a:ext>
            </a:extLst>
          </p:cNvPr>
          <p:cNvSpPr>
            <a:spLocks noGrp="1"/>
          </p:cNvSpPr>
          <p:nvPr>
            <p:ph type="sldNum" sz="quarter" idx="12"/>
          </p:nvPr>
        </p:nvSpPr>
        <p:spPr/>
        <p:txBody>
          <a:bodyPr/>
          <a:lstStyle/>
          <a:p>
            <a:fld id="{F9E29A8E-A0F1-419A-8E8B-A78BF9C70DE8}" type="slidenum">
              <a:rPr lang="en-GB" smtClean="0"/>
              <a:pPr/>
              <a:t>21</a:t>
            </a:fld>
            <a:endParaRPr lang="en-GB"/>
          </a:p>
        </p:txBody>
      </p:sp>
    </p:spTree>
    <p:extLst>
      <p:ext uri="{BB962C8B-B14F-4D97-AF65-F5344CB8AC3E}">
        <p14:creationId xmlns:p14="http://schemas.microsoft.com/office/powerpoint/2010/main" val="751234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EE9-953F-4579-ADC6-7A988B879DBE}"/>
              </a:ext>
            </a:extLst>
          </p:cNvPr>
          <p:cNvSpPr>
            <a:spLocks noGrp="1"/>
          </p:cNvSpPr>
          <p:nvPr>
            <p:ph type="title"/>
          </p:nvPr>
        </p:nvSpPr>
        <p:spPr/>
        <p:txBody>
          <a:bodyPr>
            <a:normAutofit/>
          </a:bodyPr>
          <a:lstStyle/>
          <a:p>
            <a:r>
              <a:rPr lang="en-GB">
                <a:solidFill>
                  <a:schemeClr val="accent1"/>
                </a:solidFill>
              </a:rPr>
              <a:t>Update on EUHTF assignments 2023 – (2/3)</a:t>
            </a:r>
          </a:p>
        </p:txBody>
      </p:sp>
      <p:graphicFrame>
        <p:nvGraphicFramePr>
          <p:cNvPr id="4" name="Table 3">
            <a:extLst>
              <a:ext uri="{FF2B5EF4-FFF2-40B4-BE49-F238E27FC236}">
                <a16:creationId xmlns:a16="http://schemas.microsoft.com/office/drawing/2014/main" id="{8994C7B4-7433-F604-F473-56F4FD49950C}"/>
              </a:ext>
            </a:extLst>
          </p:cNvPr>
          <p:cNvGraphicFramePr>
            <a:graphicFrameLocks noGrp="1"/>
          </p:cNvGraphicFramePr>
          <p:nvPr>
            <p:extLst>
              <p:ext uri="{D42A27DB-BD31-4B8C-83A1-F6EECF244321}">
                <p14:modId xmlns:p14="http://schemas.microsoft.com/office/powerpoint/2010/main" val="223942601"/>
              </p:ext>
            </p:extLst>
          </p:nvPr>
        </p:nvGraphicFramePr>
        <p:xfrm>
          <a:off x="399111" y="1175658"/>
          <a:ext cx="11393777" cy="5249451"/>
        </p:xfrm>
        <a:graphic>
          <a:graphicData uri="http://schemas.openxmlformats.org/drawingml/2006/table">
            <a:tbl>
              <a:tblPr firstRow="1" firstCol="1" bandRow="1">
                <a:tableStyleId>{3B4B98B0-60AC-42C2-AFA5-B58CD77FA1E5}</a:tableStyleId>
              </a:tblPr>
              <a:tblGrid>
                <a:gridCol w="1156415">
                  <a:extLst>
                    <a:ext uri="{9D8B030D-6E8A-4147-A177-3AD203B41FA5}">
                      <a16:colId xmlns:a16="http://schemas.microsoft.com/office/drawing/2014/main" val="715620906"/>
                    </a:ext>
                  </a:extLst>
                </a:gridCol>
                <a:gridCol w="1664732">
                  <a:extLst>
                    <a:ext uri="{9D8B030D-6E8A-4147-A177-3AD203B41FA5}">
                      <a16:colId xmlns:a16="http://schemas.microsoft.com/office/drawing/2014/main" val="2262832784"/>
                    </a:ext>
                  </a:extLst>
                </a:gridCol>
                <a:gridCol w="2594583">
                  <a:extLst>
                    <a:ext uri="{9D8B030D-6E8A-4147-A177-3AD203B41FA5}">
                      <a16:colId xmlns:a16="http://schemas.microsoft.com/office/drawing/2014/main" val="857000083"/>
                    </a:ext>
                  </a:extLst>
                </a:gridCol>
                <a:gridCol w="3890047">
                  <a:extLst>
                    <a:ext uri="{9D8B030D-6E8A-4147-A177-3AD203B41FA5}">
                      <a16:colId xmlns:a16="http://schemas.microsoft.com/office/drawing/2014/main" val="1399152966"/>
                    </a:ext>
                  </a:extLst>
                </a:gridCol>
                <a:gridCol w="2088000">
                  <a:extLst>
                    <a:ext uri="{9D8B030D-6E8A-4147-A177-3AD203B41FA5}">
                      <a16:colId xmlns:a16="http://schemas.microsoft.com/office/drawing/2014/main" val="4260981221"/>
                    </a:ext>
                  </a:extLst>
                </a:gridCol>
              </a:tblGrid>
              <a:tr h="235449">
                <a:tc>
                  <a:txBody>
                    <a:bodyPr/>
                    <a:lstStyle/>
                    <a:p>
                      <a:r>
                        <a:rPr lang="en-GB" sz="1600">
                          <a:effectLst/>
                        </a:rPr>
                        <a:t>Country</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Date request</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Technical Area/Topic</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Support provided by EUHTF to date</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Next actions</a:t>
                      </a:r>
                      <a:endParaRPr lang="en-GB" sz="16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1786789558"/>
                  </a:ext>
                </a:extLst>
              </a:tr>
              <a:tr h="1251403">
                <a:tc>
                  <a:txBody>
                    <a:bodyPr/>
                    <a:lstStyle/>
                    <a:p>
                      <a:r>
                        <a:rPr lang="en-GB" sz="1600" b="0" u="sng">
                          <a:effectLst/>
                        </a:rPr>
                        <a:t>Slovenia</a:t>
                      </a:r>
                      <a:endParaRPr lang="en-GB" sz="1600" b="0" u="sng">
                        <a:effectLst/>
                        <a:latin typeface="+mn-lt"/>
                        <a:ea typeface="Calibri" panose="020F0502020204030204" pitchFamily="34" charset="0"/>
                      </a:endParaRPr>
                    </a:p>
                  </a:txBody>
                  <a:tcPr marL="26551" marR="26551" marT="0" marB="0" anchor="ctr"/>
                </a:tc>
                <a:tc>
                  <a:txBody>
                    <a:bodyPr/>
                    <a:lstStyle/>
                    <a:p>
                      <a:r>
                        <a:rPr lang="en-GB" sz="1600">
                          <a:effectLst/>
                        </a:rPr>
                        <a:t>01/06/2023</a:t>
                      </a:r>
                      <a:endParaRPr lang="en-GB" sz="1600">
                        <a:effectLst/>
                        <a:latin typeface="+mn-lt"/>
                        <a:ea typeface="Calibri" panose="020F0502020204030204" pitchFamily="34" charset="0"/>
                      </a:endParaRPr>
                    </a:p>
                  </a:txBody>
                  <a:tcPr marL="26551" marR="26551" marT="0" marB="0" anchor="ctr"/>
                </a:tc>
                <a:tc>
                  <a:txBody>
                    <a:bodyPr/>
                    <a:lstStyle/>
                    <a:p>
                      <a:r>
                        <a:rPr lang="en-GB" sz="1600" b="1">
                          <a:effectLst/>
                        </a:rPr>
                        <a:t>AAR</a:t>
                      </a:r>
                      <a:r>
                        <a:rPr lang="en-GB" sz="1600">
                          <a:effectLst/>
                        </a:rPr>
                        <a:t> on implementation of PHSM, vaccination deployment and risk communication during the COVID-19 pandemic</a:t>
                      </a:r>
                      <a:endParaRPr lang="en-GB" sz="1600">
                        <a:effectLst/>
                        <a:latin typeface="+mn-lt"/>
                        <a:ea typeface="Calibri" panose="020F0502020204030204" pitchFamily="34" charset="0"/>
                      </a:endParaRPr>
                    </a:p>
                  </a:txBody>
                  <a:tcPr marL="26551" marR="2655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effectLst/>
                        </a:rPr>
                        <a:t>Arranged, facilitated in person the AAR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effectLst/>
                        </a:rPr>
                        <a:t>AAR report under clearance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effectLst/>
                          <a:latin typeface="+mn-lt"/>
                          <a:ea typeface="Calibri" panose="020F0502020204030204" pitchFamily="34" charset="0"/>
                        </a:rPr>
                        <a:t>Report could be published</a:t>
                      </a:r>
                    </a:p>
                  </a:txBody>
                  <a:tcPr marL="26551" marR="2655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effectLst/>
                        </a:rPr>
                        <a:t>Completion after publication</a:t>
                      </a:r>
                      <a:endParaRPr lang="en-GB" sz="16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3328101964"/>
                  </a:ext>
                </a:extLst>
              </a:tr>
              <a:tr h="1877104">
                <a:tc>
                  <a:txBody>
                    <a:bodyPr/>
                    <a:lstStyle/>
                    <a:p>
                      <a:r>
                        <a:rPr lang="en-GB" sz="1600" b="0" u="sng">
                          <a:effectLst/>
                        </a:rPr>
                        <a:t>Germany</a:t>
                      </a:r>
                      <a:endParaRPr lang="en-GB" sz="1600" b="0" u="sng">
                        <a:effectLst/>
                        <a:latin typeface="+mn-lt"/>
                        <a:ea typeface="Calibri" panose="020F0502020204030204" pitchFamily="34" charset="0"/>
                      </a:endParaRPr>
                    </a:p>
                  </a:txBody>
                  <a:tcPr marL="26551" marR="26551" marT="0" marB="0" anchor="ctr"/>
                </a:tc>
                <a:tc>
                  <a:txBody>
                    <a:bodyPr/>
                    <a:lstStyle/>
                    <a:p>
                      <a:r>
                        <a:rPr lang="en-GB" sz="1600">
                          <a:effectLst/>
                        </a:rPr>
                        <a:t>09/06/2023</a:t>
                      </a:r>
                      <a:endParaRPr lang="en-GB" sz="1600">
                        <a:effectLst/>
                        <a:latin typeface="+mn-lt"/>
                        <a:ea typeface="Calibri" panose="020F0502020204030204" pitchFamily="34" charset="0"/>
                      </a:endParaRPr>
                    </a:p>
                  </a:txBody>
                  <a:tcPr marL="26551" marR="26551" marT="0" marB="0" anchor="ctr"/>
                </a:tc>
                <a:tc>
                  <a:txBody>
                    <a:bodyPr/>
                    <a:lstStyle/>
                    <a:p>
                      <a:r>
                        <a:rPr lang="en-GB" sz="1600" b="0">
                          <a:effectLst/>
                        </a:rPr>
                        <a:t>Multicounty </a:t>
                      </a:r>
                      <a:r>
                        <a:rPr lang="en-GB" sz="1600" b="1">
                          <a:effectLst/>
                        </a:rPr>
                        <a:t>lessons learned workshop/AAR</a:t>
                      </a:r>
                      <a:r>
                        <a:rPr lang="en-GB" sz="1600">
                          <a:effectLst/>
                        </a:rPr>
                        <a:t> on cooridnation between public health and international airports during COVID-19 pandemic</a:t>
                      </a:r>
                      <a:endParaRPr lang="en-GB" sz="1600">
                        <a:effectLst/>
                        <a:latin typeface="+mn-lt"/>
                        <a:ea typeface="Calibri" panose="020F0502020204030204" pitchFamily="34" charset="0"/>
                      </a:endParaRPr>
                    </a:p>
                  </a:txBody>
                  <a:tcPr marL="26551" marR="2655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effectLst/>
                        </a:rPr>
                        <a:t>Technical support to arrange, host, facilitate a workshop bringing together public health and representatives from major EU airport hubs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effectLst/>
                        </a:rPr>
                        <a:t>Identify lessons learned for future emergencies: focus on operational/practical aspects</a:t>
                      </a:r>
                      <a:endParaRPr lang="en-GB" sz="1600">
                        <a:effectLst/>
                        <a:latin typeface="+mn-lt"/>
                        <a:ea typeface="Calibri" panose="020F0502020204030204" pitchFamily="34" charset="0"/>
                      </a:endParaRPr>
                    </a:p>
                  </a:txBody>
                  <a:tcPr marL="26551" marR="26551" marT="0" marB="0" anchor="ctr"/>
                </a:tc>
                <a:tc>
                  <a:txBody>
                    <a:bodyPr/>
                    <a:lstStyle/>
                    <a:p>
                      <a:r>
                        <a:rPr lang="en-GB" sz="1600">
                          <a:effectLst/>
                          <a:latin typeface="+mn-lt"/>
                          <a:ea typeface="Calibri" panose="020F0502020204030204" pitchFamily="34" charset="0"/>
                        </a:rPr>
                        <a:t>Workshop planned early April 2024, bac-to-back with CAPSCA meeting</a:t>
                      </a:r>
                    </a:p>
                  </a:txBody>
                  <a:tcPr marL="26551" marR="26551" marT="0" marB="0" anchor="ctr"/>
                </a:tc>
                <a:extLst>
                  <a:ext uri="{0D108BD9-81ED-4DB2-BD59-A6C34878D82A}">
                    <a16:rowId xmlns:a16="http://schemas.microsoft.com/office/drawing/2014/main" val="3122319127"/>
                  </a:ext>
                </a:extLst>
              </a:tr>
              <a:tr h="1877104">
                <a:tc>
                  <a:txBody>
                    <a:bodyPr/>
                    <a:lstStyle/>
                    <a:p>
                      <a:r>
                        <a:rPr lang="en-GB" sz="1600" b="0" u="sng" kern="1200">
                          <a:solidFill>
                            <a:schemeClr val="tx1"/>
                          </a:solidFill>
                          <a:effectLst/>
                          <a:latin typeface="+mn-lt"/>
                          <a:ea typeface="+mn-ea"/>
                          <a:cs typeface="+mn-cs"/>
                        </a:rPr>
                        <a:t>Latvia</a:t>
                      </a:r>
                    </a:p>
                  </a:txBody>
                  <a:tcPr marL="26551" marR="26551" marT="0" marB="0" anchor="ctr"/>
                </a:tc>
                <a:tc>
                  <a:txBody>
                    <a:bodyPr/>
                    <a:lstStyle/>
                    <a:p>
                      <a:r>
                        <a:rPr lang="en-GB" sz="1600" kern="1200">
                          <a:solidFill>
                            <a:schemeClr val="tx1"/>
                          </a:solidFill>
                          <a:effectLst/>
                          <a:latin typeface="+mn-lt"/>
                          <a:ea typeface="Calibri" panose="020F0502020204030204" pitchFamily="34" charset="0"/>
                          <a:cs typeface="+mn-cs"/>
                        </a:rPr>
                        <a:t>25/09/2023</a:t>
                      </a:r>
                    </a:p>
                  </a:txBody>
                  <a:tcPr marL="26551" marR="26551" marT="0" marB="0" anchor="ctr"/>
                </a:tc>
                <a:tc>
                  <a:txBody>
                    <a:bodyPr/>
                    <a:lstStyle/>
                    <a:p>
                      <a:r>
                        <a:rPr lang="sv-SE" sz="1600" kern="1200">
                          <a:solidFill>
                            <a:schemeClr val="tx1"/>
                          </a:solidFill>
                          <a:effectLst/>
                          <a:latin typeface="+mn-lt"/>
                          <a:cs typeface="+mn-cs"/>
                        </a:rPr>
                        <a:t>W</a:t>
                      </a:r>
                      <a:r>
                        <a:rPr lang="en-GB" sz="1600" kern="1200">
                          <a:solidFill>
                            <a:schemeClr val="tx1"/>
                          </a:solidFill>
                          <a:effectLst/>
                          <a:latin typeface="+mn-lt"/>
                          <a:cs typeface="+mn-cs"/>
                        </a:rPr>
                        <a:t>orkshop OI, EI tools</a:t>
                      </a:r>
                      <a:endParaRPr lang="en-GB" sz="1600" kern="1200">
                        <a:solidFill>
                          <a:schemeClr val="tx1"/>
                        </a:solidFill>
                        <a:effectLst/>
                        <a:latin typeface="+mn-lt"/>
                        <a:ea typeface="Calibri" panose="020F0502020204030204" pitchFamily="34" charset="0"/>
                        <a:cs typeface="+mn-cs"/>
                      </a:endParaRPr>
                    </a:p>
                  </a:txBody>
                  <a:tcPr marL="26551" marR="26551" marT="0" marB="0" anchor="ctr"/>
                </a:tc>
                <a:tc>
                  <a:txBody>
                    <a:bodyPr/>
                    <a:lstStyle/>
                    <a:p>
                      <a:r>
                        <a:rPr lang="sv-SE" sz="1600" kern="1200">
                          <a:solidFill>
                            <a:schemeClr val="tx1"/>
                          </a:solidFill>
                          <a:effectLst/>
                          <a:latin typeface="+mn-lt"/>
                          <a:cs typeface="+mn-cs"/>
                        </a:rPr>
                        <a:t>Need to train new colleagues </a:t>
                      </a:r>
                      <a:r>
                        <a:rPr lang="sv-SE" sz="1600" kern="1200">
                          <a:solidFill>
                            <a:schemeClr val="tx1"/>
                          </a:solidFill>
                          <a:effectLst/>
                          <a:latin typeface="+mn-lt"/>
                          <a:ea typeface="+mn-ea"/>
                          <a:cs typeface="+mn-cs"/>
                        </a:rPr>
                        <a:t>on </a:t>
                      </a:r>
                      <a:r>
                        <a:rPr lang="en-GB" sz="1600" kern="1200">
                          <a:solidFill>
                            <a:schemeClr val="tx1"/>
                          </a:solidFill>
                          <a:effectLst/>
                          <a:latin typeface="+mn-lt"/>
                          <a:ea typeface="+mn-ea"/>
                          <a:cs typeface="+mn-cs"/>
                        </a:rPr>
                        <a:t>outbreak investigation and tools for outbreak detection and data collection</a:t>
                      </a:r>
                      <a:r>
                        <a:rPr lang="sv-SE" sz="1600" kern="1200">
                          <a:solidFill>
                            <a:schemeClr val="tx1"/>
                          </a:solidFill>
                          <a:effectLst/>
                          <a:latin typeface="+mn-lt"/>
                          <a:ea typeface="+mn-ea"/>
                          <a:cs typeface="+mn-cs"/>
                        </a:rPr>
                        <a:t>:</a:t>
                      </a:r>
                    </a:p>
                    <a:p>
                      <a:r>
                        <a:rPr lang="sv-SE" sz="1600" kern="1200">
                          <a:solidFill>
                            <a:schemeClr val="tx1"/>
                          </a:solidFill>
                          <a:effectLst/>
                          <a:latin typeface="+mn-lt"/>
                          <a:cs typeface="+mn-cs"/>
                        </a:rPr>
                        <a:t>Offered 2</a:t>
                      </a:r>
                      <a:r>
                        <a:rPr lang="en-GB" sz="1600" kern="1200">
                          <a:solidFill>
                            <a:schemeClr val="tx1"/>
                          </a:solidFill>
                          <a:effectLst/>
                          <a:latin typeface="+mn-lt"/>
                          <a:cs typeface="+mn-cs"/>
                        </a:rPr>
                        <a:t> day F2F workshop, training material etc.</a:t>
                      </a:r>
                      <a:endParaRPr lang="en-GB" sz="1600" kern="1200">
                        <a:solidFill>
                          <a:schemeClr val="tx1"/>
                        </a:solidFill>
                        <a:effectLst/>
                        <a:latin typeface="+mn-lt"/>
                        <a:ea typeface="Calibri" panose="020F0502020204030204" pitchFamily="34" charset="0"/>
                        <a:cs typeface="+mn-cs"/>
                      </a:endParaRPr>
                    </a:p>
                  </a:txBody>
                  <a:tcPr marL="26551" marR="26551" marT="0" marB="0" anchor="ctr"/>
                </a:tc>
                <a:tc>
                  <a:txBody>
                    <a:bodyPr/>
                    <a:lstStyle/>
                    <a:p>
                      <a:r>
                        <a:rPr lang="sv-SE" sz="1600" kern="1200">
                          <a:solidFill>
                            <a:schemeClr val="tx1"/>
                          </a:solidFill>
                          <a:effectLst/>
                          <a:latin typeface="+mn-lt"/>
                          <a:ea typeface="Calibri" panose="020F0502020204030204" pitchFamily="34" charset="0"/>
                          <a:cs typeface="+mn-cs"/>
                        </a:rPr>
                        <a:t>Compile curriculum Internal meeting 7/12 2nd call with L 12/12 Planned for first half 2024</a:t>
                      </a:r>
                      <a:endParaRPr lang="en-GB" sz="1600" kern="1200">
                        <a:solidFill>
                          <a:schemeClr val="tx1"/>
                        </a:solidFill>
                        <a:effectLst/>
                        <a:latin typeface="+mn-lt"/>
                        <a:ea typeface="Calibri" panose="020F0502020204030204" pitchFamily="34" charset="0"/>
                        <a:cs typeface="+mn-cs"/>
                      </a:endParaRPr>
                    </a:p>
                  </a:txBody>
                  <a:tcPr marL="26551" marR="26551" marT="0" marB="0" anchor="ctr"/>
                </a:tc>
                <a:extLst>
                  <a:ext uri="{0D108BD9-81ED-4DB2-BD59-A6C34878D82A}">
                    <a16:rowId xmlns:a16="http://schemas.microsoft.com/office/drawing/2014/main" val="1340344742"/>
                  </a:ext>
                </a:extLst>
              </a:tr>
            </a:tbl>
          </a:graphicData>
        </a:graphic>
      </p:graphicFrame>
      <p:sp>
        <p:nvSpPr>
          <p:cNvPr id="3" name="Slide Number Placeholder 2">
            <a:extLst>
              <a:ext uri="{FF2B5EF4-FFF2-40B4-BE49-F238E27FC236}">
                <a16:creationId xmlns:a16="http://schemas.microsoft.com/office/drawing/2014/main" id="{DCFE82D5-41F1-88DC-9937-8F5661F66DDC}"/>
              </a:ext>
            </a:extLst>
          </p:cNvPr>
          <p:cNvSpPr>
            <a:spLocks noGrp="1"/>
          </p:cNvSpPr>
          <p:nvPr>
            <p:ph type="sldNum" sz="quarter" idx="12"/>
          </p:nvPr>
        </p:nvSpPr>
        <p:spPr/>
        <p:txBody>
          <a:bodyPr/>
          <a:lstStyle/>
          <a:p>
            <a:fld id="{F9E29A8E-A0F1-419A-8E8B-A78BF9C70DE8}" type="slidenum">
              <a:rPr lang="en-GB" smtClean="0"/>
              <a:pPr/>
              <a:t>22</a:t>
            </a:fld>
            <a:endParaRPr lang="en-GB"/>
          </a:p>
        </p:txBody>
      </p:sp>
    </p:spTree>
    <p:extLst>
      <p:ext uri="{BB962C8B-B14F-4D97-AF65-F5344CB8AC3E}">
        <p14:creationId xmlns:p14="http://schemas.microsoft.com/office/powerpoint/2010/main" val="1149308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EE9-953F-4579-ADC6-7A988B879DBE}"/>
              </a:ext>
            </a:extLst>
          </p:cNvPr>
          <p:cNvSpPr>
            <a:spLocks noGrp="1"/>
          </p:cNvSpPr>
          <p:nvPr>
            <p:ph type="title"/>
          </p:nvPr>
        </p:nvSpPr>
        <p:spPr>
          <a:xfrm>
            <a:off x="421951" y="503848"/>
            <a:ext cx="10354188" cy="598100"/>
          </a:xfrm>
        </p:spPr>
        <p:txBody>
          <a:bodyPr>
            <a:normAutofit/>
          </a:bodyPr>
          <a:lstStyle/>
          <a:p>
            <a:r>
              <a:rPr lang="en-GB">
                <a:solidFill>
                  <a:schemeClr val="accent1"/>
                </a:solidFill>
              </a:rPr>
              <a:t>Update on EUHTF assignments 2023 – (3/3)</a:t>
            </a:r>
          </a:p>
        </p:txBody>
      </p:sp>
      <p:sp>
        <p:nvSpPr>
          <p:cNvPr id="3" name="Content Placeholder 2">
            <a:extLst>
              <a:ext uri="{FF2B5EF4-FFF2-40B4-BE49-F238E27FC236}">
                <a16:creationId xmlns:a16="http://schemas.microsoft.com/office/drawing/2014/main" id="{44C5B4BC-5353-4078-884F-EF7D4CD3D993}"/>
              </a:ext>
            </a:extLst>
          </p:cNvPr>
          <p:cNvSpPr>
            <a:spLocks noGrp="1"/>
          </p:cNvSpPr>
          <p:nvPr>
            <p:ph idx="1"/>
          </p:nvPr>
        </p:nvSpPr>
        <p:spPr>
          <a:xfrm>
            <a:off x="326267" y="3956641"/>
            <a:ext cx="11539465" cy="465075"/>
          </a:xfrm>
        </p:spPr>
        <p:txBody>
          <a:bodyPr vert="horz" lIns="91440" tIns="45720" rIns="91440" bIns="45720" rtlCol="0" anchor="t">
            <a:noAutofit/>
          </a:bodyPr>
          <a:lstStyle/>
          <a:p>
            <a:pPr marL="342900" indent="-342900">
              <a:lnSpc>
                <a:spcPct val="100000"/>
              </a:lnSpc>
              <a:spcBef>
                <a:spcPts val="1200"/>
              </a:spcBef>
              <a:buFont typeface="Arial" panose="020B0604020202020204" pitchFamily="34" charset="0"/>
              <a:buChar char="•"/>
            </a:pPr>
            <a:r>
              <a:rPr lang="en-GB" sz="2000" b="0" i="0">
                <a:effectLst/>
                <a:latin typeface="+mn-lt"/>
                <a:ea typeface="Tahoma"/>
                <a:cs typeface="Tahoma"/>
              </a:rPr>
              <a:t>Requests</a:t>
            </a:r>
            <a:r>
              <a:rPr lang="en-GB" sz="2000">
                <a:latin typeface="+mn-lt"/>
                <a:ea typeface="Tahoma"/>
                <a:cs typeface="Tahoma"/>
              </a:rPr>
              <a:t> on hold</a:t>
            </a:r>
            <a:endParaRPr lang="en-GB" sz="2000" b="0" i="0">
              <a:effectLst/>
              <a:latin typeface="+mn-lt"/>
              <a:ea typeface="Tahoma"/>
              <a:cs typeface="Tahoma"/>
            </a:endParaRPr>
          </a:p>
        </p:txBody>
      </p:sp>
      <p:graphicFrame>
        <p:nvGraphicFramePr>
          <p:cNvPr id="4" name="Table 3">
            <a:extLst>
              <a:ext uri="{FF2B5EF4-FFF2-40B4-BE49-F238E27FC236}">
                <a16:creationId xmlns:a16="http://schemas.microsoft.com/office/drawing/2014/main" id="{8994C7B4-7433-F604-F473-56F4FD49950C}"/>
              </a:ext>
            </a:extLst>
          </p:cNvPr>
          <p:cNvGraphicFramePr>
            <a:graphicFrameLocks noGrp="1"/>
          </p:cNvGraphicFramePr>
          <p:nvPr>
            <p:extLst>
              <p:ext uri="{D42A27DB-BD31-4B8C-83A1-F6EECF244321}">
                <p14:modId xmlns:p14="http://schemas.microsoft.com/office/powerpoint/2010/main" val="2889320250"/>
              </p:ext>
            </p:extLst>
          </p:nvPr>
        </p:nvGraphicFramePr>
        <p:xfrm>
          <a:off x="551995" y="4532440"/>
          <a:ext cx="11413437" cy="1463040"/>
        </p:xfrm>
        <a:graphic>
          <a:graphicData uri="http://schemas.openxmlformats.org/drawingml/2006/table">
            <a:tbl>
              <a:tblPr firstRow="1" firstCol="1" bandRow="1">
                <a:tableStyleId>{3B4B98B0-60AC-42C2-AFA5-B58CD77FA1E5}</a:tableStyleId>
              </a:tblPr>
              <a:tblGrid>
                <a:gridCol w="1192927">
                  <a:extLst>
                    <a:ext uri="{9D8B030D-6E8A-4147-A177-3AD203B41FA5}">
                      <a16:colId xmlns:a16="http://schemas.microsoft.com/office/drawing/2014/main" val="715620906"/>
                    </a:ext>
                  </a:extLst>
                </a:gridCol>
                <a:gridCol w="1602502">
                  <a:extLst>
                    <a:ext uri="{9D8B030D-6E8A-4147-A177-3AD203B41FA5}">
                      <a16:colId xmlns:a16="http://schemas.microsoft.com/office/drawing/2014/main" val="3730869263"/>
                    </a:ext>
                  </a:extLst>
                </a:gridCol>
                <a:gridCol w="2853677">
                  <a:extLst>
                    <a:ext uri="{9D8B030D-6E8A-4147-A177-3AD203B41FA5}">
                      <a16:colId xmlns:a16="http://schemas.microsoft.com/office/drawing/2014/main" val="857000083"/>
                    </a:ext>
                  </a:extLst>
                </a:gridCol>
                <a:gridCol w="3576351">
                  <a:extLst>
                    <a:ext uri="{9D8B030D-6E8A-4147-A177-3AD203B41FA5}">
                      <a16:colId xmlns:a16="http://schemas.microsoft.com/office/drawing/2014/main" val="1399152966"/>
                    </a:ext>
                  </a:extLst>
                </a:gridCol>
                <a:gridCol w="2187980">
                  <a:extLst>
                    <a:ext uri="{9D8B030D-6E8A-4147-A177-3AD203B41FA5}">
                      <a16:colId xmlns:a16="http://schemas.microsoft.com/office/drawing/2014/main" val="1111854223"/>
                    </a:ext>
                  </a:extLst>
                </a:gridCol>
              </a:tblGrid>
              <a:tr h="289157">
                <a:tc>
                  <a:txBody>
                    <a:bodyPr/>
                    <a:lstStyle/>
                    <a:p>
                      <a:r>
                        <a:rPr lang="en-GB" sz="1600">
                          <a:effectLst/>
                        </a:rPr>
                        <a:t>Country</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Date request</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Technical Area/Topic</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Support provided by EUHTF to date</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Next actions</a:t>
                      </a:r>
                      <a:endParaRPr lang="en-GB" sz="16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1786789558"/>
                  </a:ext>
                </a:extLst>
              </a:tr>
              <a:tr h="66356">
                <a:tc>
                  <a:txBody>
                    <a:bodyPr/>
                    <a:lstStyle/>
                    <a:p>
                      <a:r>
                        <a:rPr lang="en-GB" sz="1600" b="0" u="sng">
                          <a:effectLst/>
                        </a:rPr>
                        <a:t>Belgium</a:t>
                      </a:r>
                      <a:endParaRPr lang="en-GB" sz="1600" b="0" u="sng">
                        <a:effectLst/>
                        <a:latin typeface="+mn-lt"/>
                        <a:ea typeface="Calibri" panose="020F0502020204030204" pitchFamily="34" charset="0"/>
                      </a:endParaRPr>
                    </a:p>
                  </a:txBody>
                  <a:tcPr marL="26551" marR="26551" marT="0" marB="0" anchor="ctr"/>
                </a:tc>
                <a:tc>
                  <a:txBody>
                    <a:bodyPr/>
                    <a:lstStyle/>
                    <a:p>
                      <a:r>
                        <a:rPr lang="en-GB" sz="1600">
                          <a:effectLst/>
                        </a:rPr>
                        <a:t>11/05/2023</a:t>
                      </a:r>
                      <a:endParaRPr lang="en-GB" sz="1600">
                        <a:effectLst/>
                        <a:latin typeface="+mn-lt"/>
                        <a:ea typeface="Calibri" panose="020F0502020204030204" pitchFamily="34" charset="0"/>
                      </a:endParaRPr>
                    </a:p>
                  </a:txBody>
                  <a:tcPr marL="26551" marR="26551" marT="0" marB="0" anchor="ctr"/>
                </a:tc>
                <a:tc>
                  <a:txBody>
                    <a:bodyPr/>
                    <a:lstStyle/>
                    <a:p>
                      <a:r>
                        <a:rPr lang="fr-FR" sz="1600" b="1">
                          <a:effectLst/>
                        </a:rPr>
                        <a:t>Simulation exercice </a:t>
                      </a:r>
                      <a:r>
                        <a:rPr lang="fr-FR" sz="1600">
                          <a:effectLst/>
                        </a:rPr>
                        <a:t>on avian influenza</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Technical support to develop scenario for the SimX</a:t>
                      </a:r>
                      <a:endParaRPr lang="en-GB" sz="1600">
                        <a:effectLst/>
                        <a:latin typeface="+mn-lt"/>
                        <a:ea typeface="Calibri" panose="020F0502020204030204" pitchFamily="34" charset="0"/>
                      </a:endParaRPr>
                    </a:p>
                  </a:txBody>
                  <a:tcPr marL="26551" marR="26551" marT="0" marB="0" anchor="ctr"/>
                </a:tc>
                <a:tc>
                  <a:txBody>
                    <a:bodyPr/>
                    <a:lstStyle/>
                    <a:p>
                      <a:r>
                        <a:rPr lang="en-GB" sz="1600">
                          <a:effectLst/>
                          <a:latin typeface="+mn-lt"/>
                          <a:ea typeface="Calibri" panose="020F0502020204030204" pitchFamily="34" charset="0"/>
                        </a:rPr>
                        <a:t>Follow-up beginning 2024</a:t>
                      </a:r>
                    </a:p>
                  </a:txBody>
                  <a:tcPr marL="26551" marR="26551" marT="0" marB="0" anchor="ctr"/>
                </a:tc>
                <a:extLst>
                  <a:ext uri="{0D108BD9-81ED-4DB2-BD59-A6C34878D82A}">
                    <a16:rowId xmlns:a16="http://schemas.microsoft.com/office/drawing/2014/main" val="1520877911"/>
                  </a:ext>
                </a:extLst>
              </a:tr>
              <a:tr h="66356">
                <a:tc>
                  <a:txBody>
                    <a:bodyPr/>
                    <a:lstStyle/>
                    <a:p>
                      <a:r>
                        <a:rPr lang="en-GB" sz="1600" b="0" u="sng">
                          <a:effectLst/>
                          <a:latin typeface="+mn-lt"/>
                          <a:ea typeface="Calibri" panose="020F0502020204030204" pitchFamily="34" charset="0"/>
                        </a:rPr>
                        <a:t>Ireland</a:t>
                      </a:r>
                    </a:p>
                  </a:txBody>
                  <a:tcPr marL="26551" marR="26551" marT="0" marB="0" anchor="ctr"/>
                </a:tc>
                <a:tc>
                  <a:txBody>
                    <a:bodyPr/>
                    <a:lstStyle/>
                    <a:p>
                      <a:r>
                        <a:rPr lang="en-GB" sz="1600">
                          <a:effectLst/>
                          <a:latin typeface="+mn-lt"/>
                          <a:ea typeface="Calibri" panose="020F0502020204030204" pitchFamily="34" charset="0"/>
                        </a:rPr>
                        <a:t>03/08/2023</a:t>
                      </a:r>
                    </a:p>
                  </a:txBody>
                  <a:tcPr marL="26551" marR="26551" marT="0" marB="0" anchor="ctr"/>
                </a:tc>
                <a:tc>
                  <a:txBody>
                    <a:bodyPr/>
                    <a:lstStyle/>
                    <a:p>
                      <a:r>
                        <a:rPr lang="en-GB" sz="1600">
                          <a:effectLst/>
                          <a:latin typeface="+mn-lt"/>
                          <a:ea typeface="Calibri" panose="020F0502020204030204" pitchFamily="34" charset="0"/>
                        </a:rPr>
                        <a:t>Avian flu cross-border </a:t>
                      </a:r>
                      <a:r>
                        <a:rPr lang="en-GB" sz="1600" b="1">
                          <a:effectLst/>
                          <a:latin typeface="+mn-lt"/>
                          <a:ea typeface="Calibri" panose="020F0502020204030204" pitchFamily="34" charset="0"/>
                        </a:rPr>
                        <a:t>Simulation exercise</a:t>
                      </a:r>
                    </a:p>
                  </a:txBody>
                  <a:tcPr marL="26551" marR="26551" marT="0" marB="0" anchor="ctr"/>
                </a:tc>
                <a:tc>
                  <a:txBody>
                    <a:bodyPr/>
                    <a:lstStyle/>
                    <a:p>
                      <a:r>
                        <a:rPr lang="en-GB" sz="1600">
                          <a:effectLst/>
                          <a:latin typeface="+mn-lt"/>
                          <a:ea typeface="Calibri" panose="020F0502020204030204" pitchFamily="34" charset="0"/>
                        </a:rPr>
                        <a:t>Review of IE scenario</a:t>
                      </a:r>
                    </a:p>
                  </a:txBody>
                  <a:tcPr marL="26551" marR="2655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effectLst/>
                          <a:latin typeface="+mn-lt"/>
                          <a:ea typeface="Calibri" panose="020F0502020204030204" pitchFamily="34" charset="0"/>
                        </a:rPr>
                        <a:t>Follow-up beginning 2024</a:t>
                      </a:r>
                    </a:p>
                  </a:txBody>
                  <a:tcPr marL="26551" marR="26551" marT="0" marB="0" anchor="ctr"/>
                </a:tc>
                <a:extLst>
                  <a:ext uri="{0D108BD9-81ED-4DB2-BD59-A6C34878D82A}">
                    <a16:rowId xmlns:a16="http://schemas.microsoft.com/office/drawing/2014/main" val="3724830501"/>
                  </a:ext>
                </a:extLst>
              </a:tr>
            </a:tbl>
          </a:graphicData>
        </a:graphic>
      </p:graphicFrame>
      <p:sp>
        <p:nvSpPr>
          <p:cNvPr id="6" name="Slide Number Placeholder 5">
            <a:extLst>
              <a:ext uri="{FF2B5EF4-FFF2-40B4-BE49-F238E27FC236}">
                <a16:creationId xmlns:a16="http://schemas.microsoft.com/office/drawing/2014/main" id="{9B9EF773-2DAA-3238-62FF-5373F6AEF1BC}"/>
              </a:ext>
            </a:extLst>
          </p:cNvPr>
          <p:cNvSpPr>
            <a:spLocks noGrp="1"/>
          </p:cNvSpPr>
          <p:nvPr>
            <p:ph type="sldNum" sz="quarter" idx="12"/>
          </p:nvPr>
        </p:nvSpPr>
        <p:spPr/>
        <p:txBody>
          <a:bodyPr/>
          <a:lstStyle/>
          <a:p>
            <a:fld id="{F9E29A8E-A0F1-419A-8E8B-A78BF9C70DE8}" type="slidenum">
              <a:rPr lang="en-GB" smtClean="0"/>
              <a:pPr/>
              <a:t>23</a:t>
            </a:fld>
            <a:endParaRPr lang="en-GB"/>
          </a:p>
        </p:txBody>
      </p:sp>
      <p:sp>
        <p:nvSpPr>
          <p:cNvPr id="10" name="Content Placeholder 2">
            <a:extLst>
              <a:ext uri="{FF2B5EF4-FFF2-40B4-BE49-F238E27FC236}">
                <a16:creationId xmlns:a16="http://schemas.microsoft.com/office/drawing/2014/main" id="{4E0A98AF-3257-5319-1A16-AE42D4C03A42}"/>
              </a:ext>
            </a:extLst>
          </p:cNvPr>
          <p:cNvSpPr txBox="1">
            <a:spLocks/>
          </p:cNvSpPr>
          <p:nvPr/>
        </p:nvSpPr>
        <p:spPr>
          <a:xfrm>
            <a:off x="245097" y="1674642"/>
            <a:ext cx="11539465" cy="46507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Font typeface="Arial" panose="020B0604020202020204" pitchFamily="34" charset="0"/>
              <a:buChar char="•"/>
            </a:pPr>
            <a:r>
              <a:rPr lang="en-GB" sz="2000">
                <a:latin typeface="+mn-lt"/>
                <a:ea typeface="Tahoma"/>
                <a:cs typeface="Tahoma"/>
              </a:rPr>
              <a:t>Pending requests</a:t>
            </a:r>
          </a:p>
        </p:txBody>
      </p:sp>
      <p:graphicFrame>
        <p:nvGraphicFramePr>
          <p:cNvPr id="11" name="Table 10">
            <a:extLst>
              <a:ext uri="{FF2B5EF4-FFF2-40B4-BE49-F238E27FC236}">
                <a16:creationId xmlns:a16="http://schemas.microsoft.com/office/drawing/2014/main" id="{84886C64-DF59-5620-DFA0-17C6F8FFAA08}"/>
              </a:ext>
            </a:extLst>
          </p:cNvPr>
          <p:cNvGraphicFramePr>
            <a:graphicFrameLocks noGrp="1"/>
          </p:cNvGraphicFramePr>
          <p:nvPr>
            <p:extLst>
              <p:ext uri="{D42A27DB-BD31-4B8C-83A1-F6EECF244321}">
                <p14:modId xmlns:p14="http://schemas.microsoft.com/office/powerpoint/2010/main" val="900168831"/>
              </p:ext>
            </p:extLst>
          </p:nvPr>
        </p:nvGraphicFramePr>
        <p:xfrm>
          <a:off x="547227" y="2139717"/>
          <a:ext cx="11413437" cy="1315680"/>
        </p:xfrm>
        <a:graphic>
          <a:graphicData uri="http://schemas.openxmlformats.org/drawingml/2006/table">
            <a:tbl>
              <a:tblPr firstRow="1" firstCol="1" bandRow="1">
                <a:tableStyleId>{3B4B98B0-60AC-42C2-AFA5-B58CD77FA1E5}</a:tableStyleId>
              </a:tblPr>
              <a:tblGrid>
                <a:gridCol w="1192927">
                  <a:extLst>
                    <a:ext uri="{9D8B030D-6E8A-4147-A177-3AD203B41FA5}">
                      <a16:colId xmlns:a16="http://schemas.microsoft.com/office/drawing/2014/main" val="715620906"/>
                    </a:ext>
                  </a:extLst>
                </a:gridCol>
                <a:gridCol w="1602502">
                  <a:extLst>
                    <a:ext uri="{9D8B030D-6E8A-4147-A177-3AD203B41FA5}">
                      <a16:colId xmlns:a16="http://schemas.microsoft.com/office/drawing/2014/main" val="3730869263"/>
                    </a:ext>
                  </a:extLst>
                </a:gridCol>
                <a:gridCol w="2853677">
                  <a:extLst>
                    <a:ext uri="{9D8B030D-6E8A-4147-A177-3AD203B41FA5}">
                      <a16:colId xmlns:a16="http://schemas.microsoft.com/office/drawing/2014/main" val="857000083"/>
                    </a:ext>
                  </a:extLst>
                </a:gridCol>
                <a:gridCol w="3576351">
                  <a:extLst>
                    <a:ext uri="{9D8B030D-6E8A-4147-A177-3AD203B41FA5}">
                      <a16:colId xmlns:a16="http://schemas.microsoft.com/office/drawing/2014/main" val="1399152966"/>
                    </a:ext>
                  </a:extLst>
                </a:gridCol>
                <a:gridCol w="2187980">
                  <a:extLst>
                    <a:ext uri="{9D8B030D-6E8A-4147-A177-3AD203B41FA5}">
                      <a16:colId xmlns:a16="http://schemas.microsoft.com/office/drawing/2014/main" val="1111854223"/>
                    </a:ext>
                  </a:extLst>
                </a:gridCol>
              </a:tblGrid>
              <a:tr h="289157">
                <a:tc>
                  <a:txBody>
                    <a:bodyPr/>
                    <a:lstStyle/>
                    <a:p>
                      <a:r>
                        <a:rPr lang="en-GB" sz="1600">
                          <a:effectLst/>
                        </a:rPr>
                        <a:t>Country</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Date request</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Technical Area/Topic</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Support provided by EUHTF to date</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Next actions</a:t>
                      </a:r>
                      <a:endParaRPr lang="en-GB" sz="16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1786789558"/>
                  </a:ext>
                </a:extLst>
              </a:tr>
              <a:tr h="828000">
                <a:tc>
                  <a:txBody>
                    <a:bodyPr/>
                    <a:lstStyle/>
                    <a:p>
                      <a:r>
                        <a:rPr lang="en-GB" sz="1600" b="0" u="sng">
                          <a:effectLst/>
                        </a:rPr>
                        <a:t>Germany</a:t>
                      </a:r>
                      <a:endParaRPr lang="en-GB" sz="1600" b="0" u="sng">
                        <a:effectLst/>
                        <a:latin typeface="+mn-lt"/>
                        <a:ea typeface="Calibri" panose="020F0502020204030204" pitchFamily="34" charset="0"/>
                      </a:endParaRPr>
                    </a:p>
                  </a:txBody>
                  <a:tcPr marL="26551" marR="26551" marT="0" marB="0" anchor="ctr"/>
                </a:tc>
                <a:tc>
                  <a:txBody>
                    <a:bodyPr/>
                    <a:lstStyle/>
                    <a:p>
                      <a:r>
                        <a:rPr lang="en-GB" sz="1600">
                          <a:effectLst/>
                        </a:rPr>
                        <a:t>19/10/2023</a:t>
                      </a:r>
                      <a:endParaRPr lang="en-GB" sz="1600">
                        <a:effectLst/>
                        <a:latin typeface="+mn-lt"/>
                        <a:ea typeface="Calibri" panose="020F0502020204030204" pitchFamily="34" charset="0"/>
                      </a:endParaRPr>
                    </a:p>
                  </a:txBody>
                  <a:tcPr marL="26551" marR="26551" marT="0" marB="0" anchor="ctr"/>
                </a:tc>
                <a:tc>
                  <a:txBody>
                    <a:bodyPr/>
                    <a:lstStyle/>
                    <a:p>
                      <a:r>
                        <a:rPr lang="en-GB" sz="1600" b="0">
                          <a:effectLst/>
                        </a:rPr>
                        <a:t>UEFA football Euro cup: surveillance and risk assessment</a:t>
                      </a:r>
                      <a:endParaRPr lang="en-GB" sz="1600" b="0">
                        <a:effectLst/>
                        <a:latin typeface="+mn-lt"/>
                        <a:ea typeface="Calibri" panose="020F0502020204030204" pitchFamily="34" charset="0"/>
                      </a:endParaRPr>
                    </a:p>
                  </a:txBody>
                  <a:tcPr marL="26551" marR="26551" marT="0" marB="0" anchor="ctr"/>
                </a:tc>
                <a:tc>
                  <a:txBody>
                    <a:bodyPr/>
                    <a:lstStyle/>
                    <a:p>
                      <a:r>
                        <a:rPr lang="en-GB" sz="1600">
                          <a:effectLst/>
                        </a:rPr>
                        <a:t>Support with the monitoring of events</a:t>
                      </a:r>
                    </a:p>
                    <a:p>
                      <a:r>
                        <a:rPr lang="en-GB" sz="1600">
                          <a:effectLst/>
                          <a:latin typeface="+mn-lt"/>
                          <a:ea typeface="Calibri" panose="020F0502020204030204" pitchFamily="34" charset="0"/>
                        </a:rPr>
                        <a:t>Joint risk assessment with DE and WHO EURO for public health advice</a:t>
                      </a:r>
                    </a:p>
                  </a:txBody>
                  <a:tcPr marL="26551" marR="26551" marT="0" marB="0" anchor="ctr"/>
                </a:tc>
                <a:tc>
                  <a:txBody>
                    <a:bodyPr/>
                    <a:lstStyle/>
                    <a:p>
                      <a:r>
                        <a:rPr lang="en-GB" sz="1600">
                          <a:effectLst/>
                          <a:latin typeface="+mn-lt"/>
                          <a:ea typeface="Calibri" panose="020F0502020204030204" pitchFamily="34" charset="0"/>
                        </a:rPr>
                        <a:t>Wait for DE feedback</a:t>
                      </a:r>
                    </a:p>
                  </a:txBody>
                  <a:tcPr marL="26551" marR="26551" marT="0" marB="0" anchor="ctr"/>
                </a:tc>
                <a:extLst>
                  <a:ext uri="{0D108BD9-81ED-4DB2-BD59-A6C34878D82A}">
                    <a16:rowId xmlns:a16="http://schemas.microsoft.com/office/drawing/2014/main" val="1520877911"/>
                  </a:ext>
                </a:extLst>
              </a:tr>
            </a:tbl>
          </a:graphicData>
        </a:graphic>
      </p:graphicFrame>
    </p:spTree>
    <p:extLst>
      <p:ext uri="{BB962C8B-B14F-4D97-AF65-F5344CB8AC3E}">
        <p14:creationId xmlns:p14="http://schemas.microsoft.com/office/powerpoint/2010/main" val="274052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EE9-953F-4579-ADC6-7A988B879DBE}"/>
              </a:ext>
            </a:extLst>
          </p:cNvPr>
          <p:cNvSpPr>
            <a:spLocks noGrp="1"/>
          </p:cNvSpPr>
          <p:nvPr>
            <p:ph type="title"/>
          </p:nvPr>
        </p:nvSpPr>
        <p:spPr>
          <a:xfrm>
            <a:off x="432000" y="223936"/>
            <a:ext cx="10354188" cy="598100"/>
          </a:xfrm>
        </p:spPr>
        <p:txBody>
          <a:bodyPr>
            <a:normAutofit/>
          </a:bodyPr>
          <a:lstStyle/>
          <a:p>
            <a:r>
              <a:rPr lang="en-GB">
                <a:solidFill>
                  <a:schemeClr val="accent1"/>
                </a:solidFill>
              </a:rPr>
              <a:t>Update on EUHTF assignments – Completed</a:t>
            </a:r>
          </a:p>
        </p:txBody>
      </p:sp>
      <p:sp>
        <p:nvSpPr>
          <p:cNvPr id="6" name="Slide Number Placeholder 5">
            <a:extLst>
              <a:ext uri="{FF2B5EF4-FFF2-40B4-BE49-F238E27FC236}">
                <a16:creationId xmlns:a16="http://schemas.microsoft.com/office/drawing/2014/main" id="{9B9EF773-2DAA-3238-62FF-5373F6AEF1BC}"/>
              </a:ext>
            </a:extLst>
          </p:cNvPr>
          <p:cNvSpPr>
            <a:spLocks noGrp="1"/>
          </p:cNvSpPr>
          <p:nvPr>
            <p:ph type="sldNum" sz="quarter" idx="12"/>
          </p:nvPr>
        </p:nvSpPr>
        <p:spPr/>
        <p:txBody>
          <a:bodyPr/>
          <a:lstStyle/>
          <a:p>
            <a:fld id="{F9E29A8E-A0F1-419A-8E8B-A78BF9C70DE8}" type="slidenum">
              <a:rPr lang="en-GB" smtClean="0"/>
              <a:pPr/>
              <a:t>24</a:t>
            </a:fld>
            <a:endParaRPr lang="en-GB"/>
          </a:p>
        </p:txBody>
      </p:sp>
      <p:sp>
        <p:nvSpPr>
          <p:cNvPr id="5" name="Content Placeholder 2">
            <a:extLst>
              <a:ext uri="{FF2B5EF4-FFF2-40B4-BE49-F238E27FC236}">
                <a16:creationId xmlns:a16="http://schemas.microsoft.com/office/drawing/2014/main" id="{C9FCEFE3-F46E-5E39-DF96-521CE9C96261}"/>
              </a:ext>
            </a:extLst>
          </p:cNvPr>
          <p:cNvSpPr txBox="1">
            <a:spLocks/>
          </p:cNvSpPr>
          <p:nvPr/>
        </p:nvSpPr>
        <p:spPr>
          <a:xfrm>
            <a:off x="371125" y="3541878"/>
            <a:ext cx="11539465" cy="46507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Font typeface="Arial" panose="020B0604020202020204" pitchFamily="34" charset="0"/>
              <a:buChar char="•"/>
            </a:pPr>
            <a:r>
              <a:rPr lang="en-GB" sz="2000">
                <a:latin typeface="+mn-lt"/>
                <a:ea typeface="Tahoma"/>
                <a:cs typeface="Tahoma"/>
              </a:rPr>
              <a:t>Completed request related to </a:t>
            </a:r>
            <a:r>
              <a:rPr lang="en-GB" sz="2000" b="1">
                <a:latin typeface="+mn-lt"/>
                <a:ea typeface="Tahoma"/>
                <a:cs typeface="Tahoma"/>
              </a:rPr>
              <a:t>preparedness</a:t>
            </a:r>
            <a:endParaRPr lang="en-GB" sz="2000">
              <a:latin typeface="+mn-lt"/>
              <a:ea typeface="Tahoma"/>
              <a:cs typeface="Tahoma"/>
            </a:endParaRPr>
          </a:p>
        </p:txBody>
      </p:sp>
      <p:graphicFrame>
        <p:nvGraphicFramePr>
          <p:cNvPr id="7" name="Table 6">
            <a:extLst>
              <a:ext uri="{FF2B5EF4-FFF2-40B4-BE49-F238E27FC236}">
                <a16:creationId xmlns:a16="http://schemas.microsoft.com/office/drawing/2014/main" id="{F5F90714-D68A-C9F6-326F-E9B288D28174}"/>
              </a:ext>
            </a:extLst>
          </p:cNvPr>
          <p:cNvGraphicFramePr>
            <a:graphicFrameLocks noGrp="1"/>
          </p:cNvGraphicFramePr>
          <p:nvPr>
            <p:extLst>
              <p:ext uri="{D42A27DB-BD31-4B8C-83A1-F6EECF244321}">
                <p14:modId xmlns:p14="http://schemas.microsoft.com/office/powerpoint/2010/main" val="3928910377"/>
              </p:ext>
            </p:extLst>
          </p:nvPr>
        </p:nvGraphicFramePr>
        <p:xfrm>
          <a:off x="432000" y="4087363"/>
          <a:ext cx="11393777" cy="2194560"/>
        </p:xfrm>
        <a:graphic>
          <a:graphicData uri="http://schemas.openxmlformats.org/drawingml/2006/table">
            <a:tbl>
              <a:tblPr firstRow="1" firstCol="1" bandRow="1">
                <a:tableStyleId>{3B4B98B0-60AC-42C2-AFA5-B58CD77FA1E5}</a:tableStyleId>
              </a:tblPr>
              <a:tblGrid>
                <a:gridCol w="1156415">
                  <a:extLst>
                    <a:ext uri="{9D8B030D-6E8A-4147-A177-3AD203B41FA5}">
                      <a16:colId xmlns:a16="http://schemas.microsoft.com/office/drawing/2014/main" val="715620906"/>
                    </a:ext>
                  </a:extLst>
                </a:gridCol>
                <a:gridCol w="1664732">
                  <a:extLst>
                    <a:ext uri="{9D8B030D-6E8A-4147-A177-3AD203B41FA5}">
                      <a16:colId xmlns:a16="http://schemas.microsoft.com/office/drawing/2014/main" val="2262832784"/>
                    </a:ext>
                  </a:extLst>
                </a:gridCol>
                <a:gridCol w="2594583">
                  <a:extLst>
                    <a:ext uri="{9D8B030D-6E8A-4147-A177-3AD203B41FA5}">
                      <a16:colId xmlns:a16="http://schemas.microsoft.com/office/drawing/2014/main" val="857000083"/>
                    </a:ext>
                  </a:extLst>
                </a:gridCol>
                <a:gridCol w="3890047">
                  <a:extLst>
                    <a:ext uri="{9D8B030D-6E8A-4147-A177-3AD203B41FA5}">
                      <a16:colId xmlns:a16="http://schemas.microsoft.com/office/drawing/2014/main" val="1399152966"/>
                    </a:ext>
                  </a:extLst>
                </a:gridCol>
                <a:gridCol w="2088000">
                  <a:extLst>
                    <a:ext uri="{9D8B030D-6E8A-4147-A177-3AD203B41FA5}">
                      <a16:colId xmlns:a16="http://schemas.microsoft.com/office/drawing/2014/main" val="4260981221"/>
                    </a:ext>
                  </a:extLst>
                </a:gridCol>
              </a:tblGrid>
              <a:tr h="66356">
                <a:tc>
                  <a:txBody>
                    <a:bodyPr/>
                    <a:lstStyle/>
                    <a:p>
                      <a:r>
                        <a:rPr lang="en-GB" sz="1600">
                          <a:effectLst/>
                        </a:rPr>
                        <a:t>Country</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Date request</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Technical Area/Topic</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Support provided by EUHTF to date</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Date completed</a:t>
                      </a:r>
                      <a:endParaRPr lang="en-GB" sz="16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1786789558"/>
                  </a:ext>
                </a:extLst>
              </a:tr>
              <a:tr h="936000">
                <a:tc>
                  <a:txBody>
                    <a:bodyPr/>
                    <a:lstStyle/>
                    <a:p>
                      <a:r>
                        <a:rPr lang="en-GB" sz="1600" b="0" u="sng">
                          <a:effectLst/>
                        </a:rPr>
                        <a:t>Slovenia</a:t>
                      </a:r>
                      <a:endParaRPr lang="en-GB" sz="1600" b="0" u="sng">
                        <a:effectLst/>
                        <a:latin typeface="+mn-lt"/>
                        <a:ea typeface="Calibri" panose="020F0502020204030204" pitchFamily="34" charset="0"/>
                      </a:endParaRPr>
                    </a:p>
                  </a:txBody>
                  <a:tcPr marL="26551" marR="26551" marT="0" marB="0" anchor="ctr"/>
                </a:tc>
                <a:tc>
                  <a:txBody>
                    <a:bodyPr/>
                    <a:lstStyle/>
                    <a:p>
                      <a:r>
                        <a:rPr lang="en-GB" sz="1600">
                          <a:effectLst/>
                        </a:rPr>
                        <a:t>20/07/2023</a:t>
                      </a:r>
                      <a:endParaRPr lang="en-GB" sz="1600">
                        <a:effectLst/>
                        <a:latin typeface="+mn-lt"/>
                        <a:ea typeface="Calibri" panose="020F0502020204030204" pitchFamily="34" charset="0"/>
                      </a:endParaRPr>
                    </a:p>
                  </a:txBody>
                  <a:tcPr marL="26551" marR="26551" marT="0" marB="0" anchor="ctr"/>
                </a:tc>
                <a:tc>
                  <a:txBody>
                    <a:bodyPr/>
                    <a:lstStyle/>
                    <a:p>
                      <a:r>
                        <a:rPr lang="en-GB" sz="1600" b="1">
                          <a:effectLst/>
                        </a:rPr>
                        <a:t>Preparedness guidance</a:t>
                      </a:r>
                      <a:r>
                        <a:rPr lang="en-GB" sz="1600">
                          <a:effectLst/>
                        </a:rPr>
                        <a:t>: National workforce capacity estimation</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Technical support on methodology to map workforce capacity and provide technical inputs/review on needs/gaps</a:t>
                      </a:r>
                    </a:p>
                    <a:p>
                      <a:r>
                        <a:rPr lang="en-GB" sz="1600">
                          <a:effectLst/>
                          <a:latin typeface="+mn-lt"/>
                          <a:ea typeface="Calibri" panose="020F0502020204030204" pitchFamily="34" charset="0"/>
                        </a:rPr>
                        <a:t>Back-to-back in person meeting with AAR</a:t>
                      </a:r>
                    </a:p>
                  </a:txBody>
                  <a:tcPr marL="26551" marR="26551" marT="0" marB="0" anchor="ctr"/>
                </a:tc>
                <a:tc>
                  <a:txBody>
                    <a:bodyPr/>
                    <a:lstStyle/>
                    <a:p>
                      <a:r>
                        <a:rPr lang="en-GB" sz="1600">
                          <a:effectLst/>
                          <a:latin typeface="+mn-lt"/>
                          <a:ea typeface="Calibri" panose="020F0502020204030204" pitchFamily="34" charset="0"/>
                        </a:rPr>
                        <a:t>15/11/2023</a:t>
                      </a:r>
                    </a:p>
                  </a:txBody>
                  <a:tcPr marL="26551" marR="26551" marT="0" marB="0" anchor="ctr"/>
                </a:tc>
                <a:extLst>
                  <a:ext uri="{0D108BD9-81ED-4DB2-BD59-A6C34878D82A}">
                    <a16:rowId xmlns:a16="http://schemas.microsoft.com/office/drawing/2014/main" val="87409812"/>
                  </a:ext>
                </a:extLst>
              </a:tr>
              <a:tr h="936000">
                <a:tc>
                  <a:txBody>
                    <a:bodyPr/>
                    <a:lstStyle/>
                    <a:p>
                      <a:r>
                        <a:rPr lang="en-GB" sz="1600" b="0" u="sng">
                          <a:effectLst/>
                        </a:rPr>
                        <a:t>Lithuania</a:t>
                      </a:r>
                      <a:endParaRPr lang="en-GB" sz="1600" b="0" u="sng">
                        <a:effectLst/>
                        <a:latin typeface="+mn-lt"/>
                        <a:ea typeface="Calibri" panose="020F0502020204030204" pitchFamily="34" charset="0"/>
                      </a:endParaRPr>
                    </a:p>
                  </a:txBody>
                  <a:tcPr marL="26551" marR="26551" marT="0" marB="0" anchor="ctr"/>
                </a:tc>
                <a:tc>
                  <a:txBody>
                    <a:bodyPr/>
                    <a:lstStyle/>
                    <a:p>
                      <a:r>
                        <a:rPr lang="en-GB" sz="1600">
                          <a:effectLst/>
                        </a:rPr>
                        <a:t>01/03/203</a:t>
                      </a:r>
                      <a:endParaRPr lang="en-GB" sz="1600">
                        <a:effectLst/>
                        <a:latin typeface="+mn-lt"/>
                        <a:ea typeface="Calibri" panose="020F0502020204030204" pitchFamily="34" charset="0"/>
                      </a:endParaRPr>
                    </a:p>
                  </a:txBody>
                  <a:tcPr marL="26551" marR="26551" marT="0" marB="0" anchor="ctr"/>
                </a:tc>
                <a:tc>
                  <a:txBody>
                    <a:bodyPr/>
                    <a:lstStyle/>
                    <a:p>
                      <a:r>
                        <a:rPr lang="en-GB" sz="1600" b="1">
                          <a:effectLst/>
                        </a:rPr>
                        <a:t>AAR</a:t>
                      </a:r>
                      <a:r>
                        <a:rPr lang="en-GB" sz="1600">
                          <a:effectLst/>
                        </a:rPr>
                        <a:t> on contact tracing and case management during COVID-19 pandemic</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Arranged, facilitated in person the AAR </a:t>
                      </a:r>
                    </a:p>
                    <a:p>
                      <a:r>
                        <a:rPr lang="en-GB" sz="1600">
                          <a:effectLst/>
                        </a:rPr>
                        <a:t>AAR report produced</a:t>
                      </a:r>
                    </a:p>
                    <a:p>
                      <a:r>
                        <a:rPr lang="en-GB" sz="1600">
                          <a:effectLst/>
                        </a:rPr>
                        <a:t>MS expert from neighbouring country joined</a:t>
                      </a:r>
                      <a:endParaRPr lang="en-GB" sz="1600">
                        <a:effectLst/>
                        <a:latin typeface="+mn-lt"/>
                        <a:ea typeface="Calibri" panose="020F0502020204030204" pitchFamily="34" charset="0"/>
                      </a:endParaRPr>
                    </a:p>
                  </a:txBody>
                  <a:tcPr marL="26551" marR="26551" marT="0" marB="0" anchor="ctr"/>
                </a:tc>
                <a:tc>
                  <a:txBody>
                    <a:bodyPr/>
                    <a:lstStyle/>
                    <a:p>
                      <a:r>
                        <a:rPr lang="en-GB" sz="1600">
                          <a:effectLst/>
                          <a:latin typeface="+mn-lt"/>
                          <a:ea typeface="Calibri" panose="020F0502020204030204" pitchFamily="34" charset="0"/>
                        </a:rPr>
                        <a:t>12/12/2023</a:t>
                      </a:r>
                    </a:p>
                  </a:txBody>
                  <a:tcPr marL="26551" marR="26551" marT="0" marB="0" anchor="ctr"/>
                </a:tc>
                <a:extLst>
                  <a:ext uri="{0D108BD9-81ED-4DB2-BD59-A6C34878D82A}">
                    <a16:rowId xmlns:a16="http://schemas.microsoft.com/office/drawing/2014/main" val="2681491746"/>
                  </a:ext>
                </a:extLst>
              </a:tr>
            </a:tbl>
          </a:graphicData>
        </a:graphic>
      </p:graphicFrame>
      <p:sp>
        <p:nvSpPr>
          <p:cNvPr id="10" name="TextBox 9">
            <a:extLst>
              <a:ext uri="{FF2B5EF4-FFF2-40B4-BE49-F238E27FC236}">
                <a16:creationId xmlns:a16="http://schemas.microsoft.com/office/drawing/2014/main" id="{EAE0DAED-800A-8A01-B4DE-235269BFF01C}"/>
              </a:ext>
            </a:extLst>
          </p:cNvPr>
          <p:cNvSpPr txBox="1"/>
          <p:nvPr/>
        </p:nvSpPr>
        <p:spPr>
          <a:xfrm>
            <a:off x="431998" y="1300919"/>
            <a:ext cx="10238959" cy="400110"/>
          </a:xfrm>
          <a:prstGeom prst="rect">
            <a:avLst/>
          </a:prstGeom>
          <a:noFill/>
        </p:spPr>
        <p:txBody>
          <a:bodyPr wrap="square">
            <a:spAutoFit/>
          </a:bodyPr>
          <a:lstStyle/>
          <a:p>
            <a:pPr marL="342900" indent="-342900">
              <a:lnSpc>
                <a:spcPct val="100000"/>
              </a:lnSpc>
              <a:spcBef>
                <a:spcPts val="1200"/>
              </a:spcBef>
              <a:buFont typeface="Arial" panose="020B0604020202020204" pitchFamily="34" charset="0"/>
              <a:buChar char="•"/>
            </a:pPr>
            <a:r>
              <a:rPr lang="en-GB" sz="2000" b="0" i="0">
                <a:effectLst/>
                <a:latin typeface="+mn-lt"/>
                <a:ea typeface="Tahoma"/>
                <a:cs typeface="Tahoma"/>
              </a:rPr>
              <a:t>Completed requests related to </a:t>
            </a:r>
            <a:r>
              <a:rPr lang="en-GB" sz="2000" b="1" i="0">
                <a:effectLst/>
                <a:latin typeface="+mn-lt"/>
                <a:ea typeface="Tahoma"/>
                <a:cs typeface="Tahoma"/>
              </a:rPr>
              <a:t>response</a:t>
            </a:r>
            <a:endParaRPr lang="en-GB" sz="2000" b="0" i="0">
              <a:effectLst/>
              <a:latin typeface="+mn-lt"/>
              <a:ea typeface="Tahoma"/>
              <a:cs typeface="Tahoma"/>
            </a:endParaRPr>
          </a:p>
        </p:txBody>
      </p:sp>
      <p:graphicFrame>
        <p:nvGraphicFramePr>
          <p:cNvPr id="11" name="Table 10">
            <a:extLst>
              <a:ext uri="{FF2B5EF4-FFF2-40B4-BE49-F238E27FC236}">
                <a16:creationId xmlns:a16="http://schemas.microsoft.com/office/drawing/2014/main" id="{25BEC740-22F6-BA58-3224-0E3FDE2B6098}"/>
              </a:ext>
            </a:extLst>
          </p:cNvPr>
          <p:cNvGraphicFramePr>
            <a:graphicFrameLocks noGrp="1"/>
          </p:cNvGraphicFramePr>
          <p:nvPr>
            <p:extLst>
              <p:ext uri="{D42A27DB-BD31-4B8C-83A1-F6EECF244321}">
                <p14:modId xmlns:p14="http://schemas.microsoft.com/office/powerpoint/2010/main" val="4070024782"/>
              </p:ext>
            </p:extLst>
          </p:nvPr>
        </p:nvGraphicFramePr>
        <p:xfrm>
          <a:off x="431998" y="1817261"/>
          <a:ext cx="11150401" cy="1371600"/>
        </p:xfrm>
        <a:graphic>
          <a:graphicData uri="http://schemas.openxmlformats.org/drawingml/2006/table">
            <a:tbl>
              <a:tblPr firstRow="1" firstCol="1" bandRow="1">
                <a:tableStyleId>{3B4B98B0-60AC-42C2-AFA5-B58CD77FA1E5}</a:tableStyleId>
              </a:tblPr>
              <a:tblGrid>
                <a:gridCol w="1122245">
                  <a:extLst>
                    <a:ext uri="{9D8B030D-6E8A-4147-A177-3AD203B41FA5}">
                      <a16:colId xmlns:a16="http://schemas.microsoft.com/office/drawing/2014/main" val="715620906"/>
                    </a:ext>
                  </a:extLst>
                </a:gridCol>
                <a:gridCol w="1602502">
                  <a:extLst>
                    <a:ext uri="{9D8B030D-6E8A-4147-A177-3AD203B41FA5}">
                      <a16:colId xmlns:a16="http://schemas.microsoft.com/office/drawing/2014/main" val="3024504304"/>
                    </a:ext>
                  </a:extLst>
                </a:gridCol>
                <a:gridCol w="2433282">
                  <a:extLst>
                    <a:ext uri="{9D8B030D-6E8A-4147-A177-3AD203B41FA5}">
                      <a16:colId xmlns:a16="http://schemas.microsoft.com/office/drawing/2014/main" val="857000083"/>
                    </a:ext>
                  </a:extLst>
                </a:gridCol>
                <a:gridCol w="3914190">
                  <a:extLst>
                    <a:ext uri="{9D8B030D-6E8A-4147-A177-3AD203B41FA5}">
                      <a16:colId xmlns:a16="http://schemas.microsoft.com/office/drawing/2014/main" val="1399152966"/>
                    </a:ext>
                  </a:extLst>
                </a:gridCol>
                <a:gridCol w="2078182">
                  <a:extLst>
                    <a:ext uri="{9D8B030D-6E8A-4147-A177-3AD203B41FA5}">
                      <a16:colId xmlns:a16="http://schemas.microsoft.com/office/drawing/2014/main" val="2695857209"/>
                    </a:ext>
                  </a:extLst>
                </a:gridCol>
              </a:tblGrid>
              <a:tr h="289157">
                <a:tc>
                  <a:txBody>
                    <a:bodyPr/>
                    <a:lstStyle/>
                    <a:p>
                      <a:r>
                        <a:rPr lang="en-GB" sz="1800">
                          <a:effectLst/>
                        </a:rPr>
                        <a:t>Country</a:t>
                      </a:r>
                      <a:endParaRPr lang="en-GB" sz="1800">
                        <a:effectLst/>
                        <a:latin typeface="+mn-lt"/>
                        <a:ea typeface="Calibri" panose="020F0502020204030204" pitchFamily="34" charset="0"/>
                      </a:endParaRPr>
                    </a:p>
                  </a:txBody>
                  <a:tcPr marL="26551" marR="26551" marT="0" marB="0" anchor="ctr"/>
                </a:tc>
                <a:tc>
                  <a:txBody>
                    <a:bodyPr/>
                    <a:lstStyle/>
                    <a:p>
                      <a:r>
                        <a:rPr lang="en-GB" sz="1800">
                          <a:effectLst/>
                        </a:rPr>
                        <a:t>Date request</a:t>
                      </a:r>
                      <a:endParaRPr lang="en-GB" sz="1800">
                        <a:effectLst/>
                        <a:latin typeface="+mn-lt"/>
                        <a:ea typeface="Calibri" panose="020F0502020204030204" pitchFamily="34" charset="0"/>
                      </a:endParaRPr>
                    </a:p>
                  </a:txBody>
                  <a:tcPr marL="26551" marR="26551" marT="0" marB="0" anchor="ctr"/>
                </a:tc>
                <a:tc>
                  <a:txBody>
                    <a:bodyPr/>
                    <a:lstStyle/>
                    <a:p>
                      <a:r>
                        <a:rPr lang="en-GB" sz="1800">
                          <a:effectLst/>
                        </a:rPr>
                        <a:t>Technical Area/Topic</a:t>
                      </a:r>
                      <a:endParaRPr lang="en-GB" sz="1800">
                        <a:effectLst/>
                        <a:latin typeface="+mn-lt"/>
                        <a:ea typeface="Calibri" panose="020F0502020204030204" pitchFamily="34" charset="0"/>
                      </a:endParaRPr>
                    </a:p>
                  </a:txBody>
                  <a:tcPr marL="26551" marR="26551" marT="0" marB="0" anchor="ctr"/>
                </a:tc>
                <a:tc>
                  <a:txBody>
                    <a:bodyPr/>
                    <a:lstStyle/>
                    <a:p>
                      <a:r>
                        <a:rPr lang="en-GB" sz="1800">
                          <a:effectLst/>
                        </a:rPr>
                        <a:t>Support provided by EUHTF to date</a:t>
                      </a:r>
                      <a:endParaRPr lang="en-GB" sz="1800">
                        <a:effectLst/>
                        <a:latin typeface="+mn-lt"/>
                        <a:ea typeface="Calibri" panose="020F0502020204030204" pitchFamily="34" charset="0"/>
                      </a:endParaRPr>
                    </a:p>
                  </a:txBody>
                  <a:tcPr marL="26551" marR="26551" marT="0" marB="0" anchor="ctr"/>
                </a:tc>
                <a:tc>
                  <a:txBody>
                    <a:bodyPr/>
                    <a:lstStyle/>
                    <a:p>
                      <a:r>
                        <a:rPr lang="en-GB" sz="1800">
                          <a:effectLst/>
                        </a:rPr>
                        <a:t>Date completed</a:t>
                      </a:r>
                      <a:endParaRPr lang="en-GB" sz="18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1786789558"/>
                  </a:ext>
                </a:extLst>
              </a:tr>
              <a:tr h="796274">
                <a:tc>
                  <a:txBody>
                    <a:bodyPr/>
                    <a:lstStyle/>
                    <a:p>
                      <a:pPr marL="0" algn="l" defTabSz="914400" rtl="0" eaLnBrk="1" latinLnBrk="0" hangingPunct="1"/>
                      <a:r>
                        <a:rPr lang="en-GB" sz="1800" b="0" u="sng" kern="1200">
                          <a:solidFill>
                            <a:schemeClr val="dk1"/>
                          </a:solidFill>
                          <a:effectLst/>
                        </a:rPr>
                        <a:t>Ukraine</a:t>
                      </a:r>
                      <a:endParaRPr lang="en-GB" sz="1800" b="0" u="sng" kern="1200">
                        <a:solidFill>
                          <a:schemeClr val="dk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rPr>
                        <a:t>08/06/2023</a:t>
                      </a:r>
                      <a:endParaRPr lang="en-GB" sz="1800" kern="1200">
                        <a:solidFill>
                          <a:schemeClr val="dk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dk1"/>
                          </a:solidFill>
                          <a:effectLst/>
                        </a:rPr>
                        <a:t>RRA</a:t>
                      </a:r>
                      <a:r>
                        <a:rPr lang="en-GB" sz="1800" kern="1200">
                          <a:solidFill>
                            <a:schemeClr val="dk1"/>
                          </a:solidFill>
                          <a:effectLst/>
                        </a:rPr>
                        <a:t> related to a flooding event</a:t>
                      </a:r>
                      <a:endParaRPr lang="en-GB" sz="1800" kern="1200">
                        <a:solidFill>
                          <a:schemeClr val="dk1"/>
                        </a:solidFill>
                        <a:effectLst/>
                        <a:latin typeface="+mn-lt"/>
                        <a:ea typeface="+mn-ea"/>
                        <a:cs typeface="+mn-cs"/>
                      </a:endParaRPr>
                    </a:p>
                  </a:txBody>
                  <a:tcPr marL="68580" marR="68580" marT="0" marB="0" anchor="ctr"/>
                </a:tc>
                <a:tc>
                  <a:txBody>
                    <a:bodyPr/>
                    <a:lstStyle/>
                    <a:p>
                      <a:r>
                        <a:rPr lang="en-GB" sz="1800" kern="1200">
                          <a:solidFill>
                            <a:schemeClr val="dk1"/>
                          </a:solidFill>
                          <a:effectLst/>
                        </a:rPr>
                        <a:t>ECDC team support to urgently draft a RRA for Ukrainian MOH, deadline 48 h, not for publication </a:t>
                      </a:r>
                      <a:endParaRPr lang="en-GB" sz="1800" kern="1200">
                        <a:solidFill>
                          <a:schemeClr val="dk1"/>
                        </a:solidFill>
                        <a:effectLst/>
                        <a:latin typeface="+mn-lt"/>
                        <a:cs typeface="+mn-cs"/>
                      </a:endParaRPr>
                    </a:p>
                  </a:txBody>
                  <a:tcPr marL="68580" marR="68580" marT="0" marB="0" anchor="ctr"/>
                </a:tc>
                <a:tc>
                  <a:txBody>
                    <a:bodyPr/>
                    <a:lstStyle/>
                    <a:p>
                      <a:pPr marL="0" algn="l" defTabSz="914400" rtl="0" eaLnBrk="1" latinLnBrk="0" hangingPunct="1"/>
                      <a:r>
                        <a:rPr lang="en-GB" sz="1800" kern="1200">
                          <a:solidFill>
                            <a:schemeClr val="dk1"/>
                          </a:solidFill>
                          <a:effectLst/>
                        </a:rPr>
                        <a:t>19/06/2023</a:t>
                      </a:r>
                      <a:endParaRPr lang="en-GB" sz="1800" i="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108363414"/>
                  </a:ext>
                </a:extLst>
              </a:tr>
            </a:tbl>
          </a:graphicData>
        </a:graphic>
      </p:graphicFrame>
    </p:spTree>
    <p:extLst>
      <p:ext uri="{BB962C8B-B14F-4D97-AF65-F5344CB8AC3E}">
        <p14:creationId xmlns:p14="http://schemas.microsoft.com/office/powerpoint/2010/main" val="1797753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a:t>EUHTF assignments in 2023</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fontAlgn="ctr">
              <a:buSzPts val="1000"/>
              <a:buFont typeface="Symbol" panose="05050102010706020507" pitchFamily="18" charset="2"/>
              <a:buChar char=""/>
              <a:tabLst>
                <a:tab pos="457200" algn="l"/>
              </a:tabLst>
            </a:pPr>
            <a:r>
              <a:rPr lang="en-GB">
                <a:latin typeface="Tahoma"/>
                <a:ea typeface="Tahoma"/>
                <a:cs typeface="Tahoma"/>
              </a:rPr>
              <a:t>Experience from Maria João Cardoso EUPHEM fellow who worked on the EUHTF project on </a:t>
            </a:r>
            <a:r>
              <a:rPr lang="en-GB" err="1">
                <a:latin typeface="Tahoma"/>
                <a:ea typeface="Tahoma"/>
                <a:cs typeface="Tahoma"/>
              </a:rPr>
              <a:t>iGAS</a:t>
            </a:r>
            <a:r>
              <a:rPr lang="en-GB">
                <a:latin typeface="Tahoma"/>
                <a:ea typeface="Tahoma"/>
                <a:cs typeface="Tahoma"/>
              </a:rPr>
              <a:t> </a:t>
            </a:r>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25</a:t>
            </a:fld>
            <a:endParaRPr lang="en-GB"/>
          </a:p>
        </p:txBody>
      </p:sp>
    </p:spTree>
    <p:extLst>
      <p:ext uri="{BB962C8B-B14F-4D97-AF65-F5344CB8AC3E}">
        <p14:creationId xmlns:p14="http://schemas.microsoft.com/office/powerpoint/2010/main" val="2867707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673DDA-43DB-20BE-52D7-6E87AF7C52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E7AC1C-21E3-9D0D-099C-F5A7A7A87878}"/>
              </a:ext>
            </a:extLst>
          </p:cNvPr>
          <p:cNvSpPr>
            <a:spLocks noGrp="1"/>
          </p:cNvSpPr>
          <p:nvPr>
            <p:ph type="sldNum" sz="quarter" idx="12"/>
          </p:nvPr>
        </p:nvSpPr>
        <p:spPr/>
        <p:txBody>
          <a:bodyPr/>
          <a:lstStyle/>
          <a:p>
            <a:fld id="{F9E29A8E-A0F1-419A-8E8B-A78BF9C70DE8}" type="slidenum">
              <a:rPr lang="en-GB" smtClean="0"/>
              <a:pPr/>
              <a:t>26</a:t>
            </a:fld>
            <a:endParaRPr lang="en-GB"/>
          </a:p>
        </p:txBody>
      </p:sp>
      <p:pic>
        <p:nvPicPr>
          <p:cNvPr id="9" name="Picture 8">
            <a:extLst>
              <a:ext uri="{FF2B5EF4-FFF2-40B4-BE49-F238E27FC236}">
                <a16:creationId xmlns:a16="http://schemas.microsoft.com/office/drawing/2014/main" id="{B39EC514-F041-985F-51FA-2F110DB21458}"/>
              </a:ext>
            </a:extLst>
          </p:cNvPr>
          <p:cNvPicPr>
            <a:picLocks noChangeAspect="1"/>
          </p:cNvPicPr>
          <p:nvPr/>
        </p:nvPicPr>
        <p:blipFill>
          <a:blip r:embed="rId3"/>
          <a:stretch>
            <a:fillRect/>
          </a:stretch>
        </p:blipFill>
        <p:spPr>
          <a:xfrm>
            <a:off x="1402397" y="1287126"/>
            <a:ext cx="7411131" cy="4882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D6AE494A-82AC-BF5F-A900-866FBBBA3A8B}"/>
              </a:ext>
            </a:extLst>
          </p:cNvPr>
          <p:cNvSpPr>
            <a:spLocks noGrp="1"/>
          </p:cNvSpPr>
          <p:nvPr>
            <p:ph type="title"/>
          </p:nvPr>
        </p:nvSpPr>
        <p:spPr>
          <a:xfrm>
            <a:off x="432000" y="223936"/>
            <a:ext cx="10354188" cy="951722"/>
          </a:xfrm>
        </p:spPr>
        <p:txBody>
          <a:bodyPr>
            <a:normAutofit/>
          </a:bodyPr>
          <a:lstStyle/>
          <a:p>
            <a:r>
              <a:rPr lang="en-GB" sz="2500"/>
              <a:t>Process for ministries of health and public health institutes to request EUHTF support </a:t>
            </a:r>
          </a:p>
        </p:txBody>
      </p:sp>
    </p:spTree>
    <p:extLst>
      <p:ext uri="{BB962C8B-B14F-4D97-AF65-F5344CB8AC3E}">
        <p14:creationId xmlns:p14="http://schemas.microsoft.com/office/powerpoint/2010/main" val="194089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BC5FC-6D52-DA84-21FA-65127FE20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1CE4A0-882F-078B-35B9-57C260171C0F}"/>
              </a:ext>
            </a:extLst>
          </p:cNvPr>
          <p:cNvSpPr>
            <a:spLocks noGrp="1"/>
          </p:cNvSpPr>
          <p:nvPr>
            <p:ph type="title"/>
          </p:nvPr>
        </p:nvSpPr>
        <p:spPr/>
        <p:txBody>
          <a:bodyPr>
            <a:normAutofit/>
          </a:bodyPr>
          <a:lstStyle/>
          <a:p>
            <a:r>
              <a:rPr lang="en-GB" sz="2500"/>
              <a:t>Process for ministries of health and public health institutes to request EUHTF support </a:t>
            </a:r>
          </a:p>
        </p:txBody>
      </p:sp>
      <p:sp>
        <p:nvSpPr>
          <p:cNvPr id="3" name="Content Placeholder 2">
            <a:extLst>
              <a:ext uri="{FF2B5EF4-FFF2-40B4-BE49-F238E27FC236}">
                <a16:creationId xmlns:a16="http://schemas.microsoft.com/office/drawing/2014/main" id="{9ECD600C-2DCA-7BA6-A5AC-B605478D4ED2}"/>
              </a:ext>
            </a:extLst>
          </p:cNvPr>
          <p:cNvSpPr>
            <a:spLocks noGrp="1"/>
          </p:cNvSpPr>
          <p:nvPr>
            <p:ph idx="1"/>
          </p:nvPr>
        </p:nvSpPr>
        <p:spPr/>
        <p:txBody>
          <a:bodyPr vert="horz" lIns="91440" tIns="45720" rIns="91440" bIns="45720" rtlCol="0" anchor="t">
            <a:normAutofit/>
          </a:bodyPr>
          <a:lstStyle/>
          <a:p>
            <a:pPr fontAlgn="ctr">
              <a:buSzPts val="1000"/>
              <a:tabLst>
                <a:tab pos="457200" algn="l"/>
              </a:tabLst>
            </a:pPr>
            <a:r>
              <a:rPr lang="en-GB">
                <a:latin typeface="Tahoma"/>
                <a:ea typeface="Tahoma"/>
                <a:cs typeface="Tahoma"/>
              </a:rPr>
              <a:t>Form for collecting basic information in a structured way</a:t>
            </a:r>
            <a:endParaRPr lang="en-GB"/>
          </a:p>
          <a:p>
            <a:pPr>
              <a:buSzPts val="1000"/>
              <a:tabLst>
                <a:tab pos="457200" algn="l"/>
              </a:tabLst>
            </a:pPr>
            <a:endParaRPr lang="en-GB">
              <a:latin typeface="Tahoma"/>
              <a:ea typeface="Tahoma"/>
              <a:cs typeface="Tahoma"/>
            </a:endParaRPr>
          </a:p>
          <a:p>
            <a:pPr marL="457200" indent="-457200">
              <a:buChar char="•"/>
              <a:tabLst>
                <a:tab pos="457200" algn="l"/>
              </a:tabLst>
            </a:pPr>
            <a:r>
              <a:rPr lang="en-GB">
                <a:latin typeface="Tahoma"/>
                <a:ea typeface="Tahoma"/>
                <a:cs typeface="Tahoma"/>
              </a:rPr>
              <a:t>Contact information</a:t>
            </a:r>
          </a:p>
          <a:p>
            <a:pPr marL="457200" indent="-457200">
              <a:buChar char="•"/>
              <a:tabLst>
                <a:tab pos="457200" algn="l"/>
              </a:tabLst>
            </a:pPr>
            <a:r>
              <a:rPr lang="en-GB">
                <a:latin typeface="Tahoma"/>
                <a:ea typeface="Tahoma"/>
                <a:cs typeface="Tahoma"/>
              </a:rPr>
              <a:t>Short description of support needed</a:t>
            </a:r>
            <a:endParaRPr lang="en-GB"/>
          </a:p>
          <a:p>
            <a:pPr marL="457200" indent="-457200">
              <a:buChar char="•"/>
              <a:tabLst>
                <a:tab pos="457200" algn="l"/>
              </a:tabLst>
            </a:pPr>
            <a:r>
              <a:rPr lang="en-GB">
                <a:latin typeface="Tahoma"/>
                <a:ea typeface="Tahoma"/>
                <a:cs typeface="Tahoma"/>
              </a:rPr>
              <a:t>Anticipated time</a:t>
            </a:r>
            <a:endParaRPr lang="en-GB"/>
          </a:p>
          <a:p>
            <a:pPr>
              <a:tabLst>
                <a:tab pos="457200" algn="l"/>
              </a:tabLst>
            </a:pPr>
            <a:endParaRPr lang="en-GB">
              <a:latin typeface="Tahoma"/>
              <a:ea typeface="Tahoma"/>
              <a:cs typeface="Tahoma"/>
            </a:endParaRPr>
          </a:p>
        </p:txBody>
      </p:sp>
      <p:sp>
        <p:nvSpPr>
          <p:cNvPr id="4" name="Footer Placeholder 3">
            <a:extLst>
              <a:ext uri="{FF2B5EF4-FFF2-40B4-BE49-F238E27FC236}">
                <a16:creationId xmlns:a16="http://schemas.microsoft.com/office/drawing/2014/main" id="{91A2409E-7693-3730-D854-1EF74F58E3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BBEACC-59E4-6EC9-1250-B507B63A630B}"/>
              </a:ext>
            </a:extLst>
          </p:cNvPr>
          <p:cNvSpPr>
            <a:spLocks noGrp="1"/>
          </p:cNvSpPr>
          <p:nvPr>
            <p:ph type="sldNum" sz="quarter" idx="12"/>
          </p:nvPr>
        </p:nvSpPr>
        <p:spPr/>
        <p:txBody>
          <a:bodyPr/>
          <a:lstStyle/>
          <a:p>
            <a:fld id="{F9E29A8E-A0F1-419A-8E8B-A78BF9C70DE8}" type="slidenum">
              <a:rPr lang="en-GB" smtClean="0"/>
              <a:pPr/>
              <a:t>27</a:t>
            </a:fld>
            <a:endParaRPr lang="en-GB"/>
          </a:p>
        </p:txBody>
      </p:sp>
      <p:pic>
        <p:nvPicPr>
          <p:cNvPr id="7" name="Content Placeholder 10" descr="A screenshot of a computer screen&#10;&#10;Description automatically generated">
            <a:extLst>
              <a:ext uri="{FF2B5EF4-FFF2-40B4-BE49-F238E27FC236}">
                <a16:creationId xmlns:a16="http://schemas.microsoft.com/office/drawing/2014/main" id="{1B9EBDF0-AFC4-C9A0-8BDC-155A5A5894FE}"/>
              </a:ext>
            </a:extLst>
          </p:cNvPr>
          <p:cNvPicPr>
            <a:picLocks noChangeAspect="1"/>
          </p:cNvPicPr>
          <p:nvPr/>
        </p:nvPicPr>
        <p:blipFill rotWithShape="1">
          <a:blip r:embed="rId3"/>
          <a:srcRect l="5133"/>
          <a:stretch/>
        </p:blipFill>
        <p:spPr>
          <a:xfrm>
            <a:off x="7258695" y="1982442"/>
            <a:ext cx="4702578" cy="5116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9633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AECA-A758-ADDB-7BED-2F6392AB099B}"/>
              </a:ext>
            </a:extLst>
          </p:cNvPr>
          <p:cNvSpPr>
            <a:spLocks noGrp="1"/>
          </p:cNvSpPr>
          <p:nvPr>
            <p:ph type="title"/>
          </p:nvPr>
        </p:nvSpPr>
        <p:spPr>
          <a:xfrm>
            <a:off x="432000" y="223936"/>
            <a:ext cx="10354188" cy="365125"/>
          </a:xfrm>
        </p:spPr>
        <p:txBody>
          <a:bodyPr>
            <a:normAutofit fontScale="90000"/>
          </a:bodyPr>
          <a:lstStyle/>
          <a:p>
            <a:r>
              <a:rPr lang="en-GB"/>
              <a:t>Requesting support</a:t>
            </a:r>
          </a:p>
        </p:txBody>
      </p:sp>
      <p:sp>
        <p:nvSpPr>
          <p:cNvPr id="5" name="Slide Number Placeholder 4">
            <a:extLst>
              <a:ext uri="{FF2B5EF4-FFF2-40B4-BE49-F238E27FC236}">
                <a16:creationId xmlns:a16="http://schemas.microsoft.com/office/drawing/2014/main" id="{020FFD8C-BC9E-1F7B-E1CF-4FCF075C69A3}"/>
              </a:ext>
            </a:extLst>
          </p:cNvPr>
          <p:cNvSpPr>
            <a:spLocks noGrp="1"/>
          </p:cNvSpPr>
          <p:nvPr>
            <p:ph type="sldNum" sz="quarter" idx="12"/>
          </p:nvPr>
        </p:nvSpPr>
        <p:spPr/>
        <p:txBody>
          <a:bodyPr/>
          <a:lstStyle/>
          <a:p>
            <a:fld id="{F9E29A8E-A0F1-419A-8E8B-A78BF9C70DE8}" type="slidenum">
              <a:rPr lang="en-GB" smtClean="0"/>
              <a:pPr/>
              <a:t>28</a:t>
            </a:fld>
            <a:endParaRPr lang="en-GB"/>
          </a:p>
        </p:txBody>
      </p:sp>
      <p:pic>
        <p:nvPicPr>
          <p:cNvPr id="7" name="Picture 6" descr="A computer screen shot of a diagram&#10;&#10;Description automatically generated">
            <a:extLst>
              <a:ext uri="{FF2B5EF4-FFF2-40B4-BE49-F238E27FC236}">
                <a16:creationId xmlns:a16="http://schemas.microsoft.com/office/drawing/2014/main" id="{FDB3F587-AEA7-2C20-654D-FA7CE4FF3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346" y="691122"/>
            <a:ext cx="9007779" cy="6148303"/>
          </a:xfrm>
          <a:prstGeom prst="rect">
            <a:avLst/>
          </a:prstGeom>
        </p:spPr>
      </p:pic>
    </p:spTree>
    <p:extLst>
      <p:ext uri="{BB962C8B-B14F-4D97-AF65-F5344CB8AC3E}">
        <p14:creationId xmlns:p14="http://schemas.microsoft.com/office/powerpoint/2010/main" val="2245840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a:t>Process for ministries of health and public health institutes to request EUHTF support </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fontAlgn="ctr">
              <a:buSzPts val="1000"/>
              <a:buFont typeface="Symbol" panose="05050102010706020507" pitchFamily="18" charset="2"/>
              <a:buChar char=""/>
              <a:tabLst>
                <a:tab pos="457200" algn="l"/>
              </a:tabLst>
            </a:pPr>
            <a:r>
              <a:rPr lang="en-GB">
                <a:latin typeface="Tahoma"/>
                <a:ea typeface="Tahoma"/>
                <a:cs typeface="Tahoma"/>
              </a:rPr>
              <a:t>Notice of request for support</a:t>
            </a:r>
            <a:endParaRPr lang="en-GB"/>
          </a:p>
          <a:p>
            <a:pPr marL="342900" indent="-342900" fontAlgn="ctr">
              <a:buSzPts val="1000"/>
              <a:buFont typeface="Symbol" panose="05050102010706020507" pitchFamily="18" charset="2"/>
              <a:buChar char=""/>
              <a:tabLst>
                <a:tab pos="457200" algn="l"/>
              </a:tabLst>
            </a:pPr>
            <a:r>
              <a:rPr lang="en-GB">
                <a:latin typeface="Tahoma"/>
                <a:ea typeface="Tahoma"/>
                <a:cs typeface="Tahoma"/>
              </a:rPr>
              <a:t>Scoping call with requesting institution</a:t>
            </a:r>
            <a:endParaRPr lang="en-GB"/>
          </a:p>
          <a:p>
            <a:pPr marL="342900" lvl="0" indent="-342900" fontAlgn="ctr">
              <a:buSzPts val="1000"/>
              <a:buFont typeface="Symbol" panose="05050102010706020507" pitchFamily="18" charset="2"/>
              <a:buChar char=""/>
              <a:tabLst>
                <a:tab pos="457200" algn="l"/>
              </a:tabLst>
            </a:pPr>
            <a:r>
              <a:rPr lang="en-GB">
                <a:latin typeface="Tahoma"/>
                <a:ea typeface="Tahoma"/>
                <a:cs typeface="Tahoma"/>
              </a:rPr>
              <a:t>Internal meeting ECDC</a:t>
            </a:r>
          </a:p>
          <a:p>
            <a:pPr marL="342900" indent="-342900" fontAlgn="ctr">
              <a:buSzPts val="1000"/>
              <a:buFont typeface="Symbol" panose="05050102010706020507" pitchFamily="18" charset="2"/>
              <a:buChar char=""/>
              <a:tabLst>
                <a:tab pos="457200" algn="l"/>
              </a:tabLst>
            </a:pPr>
            <a:r>
              <a:rPr lang="en-GB">
                <a:latin typeface="Tahoma"/>
                <a:ea typeface="Tahoma"/>
                <a:cs typeface="Tahoma"/>
              </a:rPr>
              <a:t>Coordinating call with requesting institution</a:t>
            </a:r>
            <a:endParaRPr lang="en-GB"/>
          </a:p>
          <a:p>
            <a:pPr marL="342900" indent="-342900" fontAlgn="ctr">
              <a:buSzPts val="1000"/>
              <a:buFont typeface="Symbol" panose="05050102010706020507" pitchFamily="18" charset="2"/>
              <a:buChar char=""/>
              <a:tabLst>
                <a:tab pos="457200" algn="l"/>
              </a:tabLst>
            </a:pPr>
            <a:r>
              <a:rPr lang="en-GB">
                <a:latin typeface="Tahoma"/>
                <a:ea typeface="Tahoma"/>
                <a:cs typeface="Tahoma"/>
              </a:rPr>
              <a:t>Acceptance </a:t>
            </a:r>
            <a:endParaRPr lang="en-GB"/>
          </a:p>
          <a:p>
            <a:pPr marL="342900" lvl="0" indent="-342900" fontAlgn="ctr">
              <a:buSzPts val="1000"/>
              <a:buFont typeface="Symbol" panose="05050102010706020507" pitchFamily="18" charset="2"/>
              <a:buChar char=""/>
              <a:tabLst>
                <a:tab pos="457200" algn="l"/>
              </a:tabLst>
            </a:pPr>
            <a:r>
              <a:rPr lang="en-GB" err="1"/>
              <a:t>ToR</a:t>
            </a:r>
            <a:endParaRPr lang="en-GB"/>
          </a:p>
          <a:p>
            <a:pPr marL="342900" lvl="0" indent="-342900" fontAlgn="ctr">
              <a:buSzPts val="1000"/>
              <a:buFont typeface="Symbol" panose="05050102010706020507" pitchFamily="18" charset="2"/>
              <a:buChar char=""/>
              <a:tabLst>
                <a:tab pos="457200" algn="l"/>
              </a:tabLst>
            </a:pPr>
            <a:r>
              <a:rPr lang="en-GB">
                <a:latin typeface="Tahoma"/>
                <a:ea typeface="Tahoma"/>
                <a:cs typeface="Tahoma"/>
              </a:rPr>
              <a:t>Assembly of team and briefing call</a:t>
            </a:r>
          </a:p>
          <a:p>
            <a:pPr marL="342900" lvl="0" indent="-342900" fontAlgn="ctr">
              <a:buSzPts val="1000"/>
              <a:buFont typeface="Symbol" panose="05050102010706020507" pitchFamily="18" charset="2"/>
              <a:buChar char=""/>
              <a:tabLst>
                <a:tab pos="457200" algn="l"/>
              </a:tabLst>
            </a:pPr>
            <a:r>
              <a:rPr lang="en-GB">
                <a:latin typeface="Tahoma"/>
                <a:ea typeface="Tahoma"/>
                <a:cs typeface="Tahoma"/>
              </a:rPr>
              <a:t>Evaluation at closing</a:t>
            </a:r>
          </a:p>
          <a:p>
            <a:pPr marL="342900" lvl="0" indent="-342900" fontAlgn="ctr">
              <a:buSzPts val="1000"/>
              <a:buFont typeface="Symbol" panose="05050102010706020507" pitchFamily="18" charset="2"/>
              <a:buChar char=""/>
              <a:tabLst>
                <a:tab pos="457200" algn="l"/>
              </a:tabLst>
            </a:pP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29</a:t>
            </a:fld>
            <a:endParaRPr lang="en-GB"/>
          </a:p>
        </p:txBody>
      </p:sp>
    </p:spTree>
    <p:extLst>
      <p:ext uri="{BB962C8B-B14F-4D97-AF65-F5344CB8AC3E}">
        <p14:creationId xmlns:p14="http://schemas.microsoft.com/office/powerpoint/2010/main" val="240895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17333"/>
            <a:ext cx="10354188" cy="951722"/>
          </a:xfrm>
        </p:spPr>
        <p:txBody>
          <a:bodyPr>
            <a:normAutofit/>
          </a:bodyPr>
          <a:lstStyle/>
          <a:p>
            <a:r>
              <a:rPr lang="en-GB"/>
              <a:t>Meeting agenda</a:t>
            </a:r>
          </a:p>
        </p:txBody>
      </p:sp>
      <p:sp>
        <p:nvSpPr>
          <p:cNvPr id="5" name="Slide Number Placeholder 4"/>
          <p:cNvSpPr>
            <a:spLocks noGrp="1"/>
          </p:cNvSpPr>
          <p:nvPr>
            <p:ph type="sldNum" sz="quarter" idx="12"/>
          </p:nvPr>
        </p:nvSpPr>
        <p:spPr/>
        <p:txBody>
          <a:bodyPr/>
          <a:lstStyle/>
          <a:p>
            <a:fld id="{F9E29A8E-A0F1-419A-8E8B-A78BF9C70DE8}" type="slidenum">
              <a:rPr lang="en-GB" smtClean="0"/>
              <a:pPr/>
              <a:t>3</a:t>
            </a:fld>
            <a:endParaRPr lang="en-GB"/>
          </a:p>
        </p:txBody>
      </p:sp>
      <p:graphicFrame>
        <p:nvGraphicFramePr>
          <p:cNvPr id="6" name="Table 5">
            <a:extLst>
              <a:ext uri="{FF2B5EF4-FFF2-40B4-BE49-F238E27FC236}">
                <a16:creationId xmlns:a16="http://schemas.microsoft.com/office/drawing/2014/main" id="{667CD569-9460-0F6B-28F5-763FFF9EB35C}"/>
              </a:ext>
            </a:extLst>
          </p:cNvPr>
          <p:cNvGraphicFramePr>
            <a:graphicFrameLocks noGrp="1"/>
          </p:cNvGraphicFramePr>
          <p:nvPr>
            <p:extLst>
              <p:ext uri="{D42A27DB-BD31-4B8C-83A1-F6EECF244321}">
                <p14:modId xmlns:p14="http://schemas.microsoft.com/office/powerpoint/2010/main" val="2116257960"/>
              </p:ext>
            </p:extLst>
          </p:nvPr>
        </p:nvGraphicFramePr>
        <p:xfrm>
          <a:off x="1051389" y="1335199"/>
          <a:ext cx="10089222" cy="4774199"/>
        </p:xfrm>
        <a:graphic>
          <a:graphicData uri="http://schemas.openxmlformats.org/drawingml/2006/table">
            <a:tbl>
              <a:tblPr firstRow="1" firstCol="1" bandRow="1">
                <a:tableStyleId>{5C22544A-7EE6-4342-B048-85BDC9FD1C3A}</a:tableStyleId>
              </a:tblPr>
              <a:tblGrid>
                <a:gridCol w="1849347">
                  <a:extLst>
                    <a:ext uri="{9D8B030D-6E8A-4147-A177-3AD203B41FA5}">
                      <a16:colId xmlns:a16="http://schemas.microsoft.com/office/drawing/2014/main" val="1875229281"/>
                    </a:ext>
                  </a:extLst>
                </a:gridCol>
                <a:gridCol w="8239875">
                  <a:extLst>
                    <a:ext uri="{9D8B030D-6E8A-4147-A177-3AD203B41FA5}">
                      <a16:colId xmlns:a16="http://schemas.microsoft.com/office/drawing/2014/main" val="1547424552"/>
                    </a:ext>
                  </a:extLst>
                </a:gridCol>
              </a:tblGrid>
              <a:tr h="417956">
                <a:tc>
                  <a:txBody>
                    <a:bodyPr/>
                    <a:lstStyle/>
                    <a:p>
                      <a:pPr algn="ctr">
                        <a:lnSpc>
                          <a:spcPct val="107000"/>
                        </a:lnSpc>
                        <a:spcAft>
                          <a:spcPts val="800"/>
                        </a:spcAft>
                      </a:pPr>
                      <a:r>
                        <a:rPr lang="en-GB" sz="1700">
                          <a:effectLst/>
                        </a:rPr>
                        <a:t>Day 1</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tc>
                  <a:txBody>
                    <a:bodyPr/>
                    <a:lstStyle/>
                    <a:p>
                      <a:pPr>
                        <a:lnSpc>
                          <a:spcPct val="107000"/>
                        </a:lnSpc>
                        <a:spcAft>
                          <a:spcPts val="800"/>
                        </a:spcAft>
                      </a:pPr>
                      <a:r>
                        <a:rPr lang="en-GB" sz="1700">
                          <a:effectLst/>
                        </a:rPr>
                        <a:t>Thursday 25 January 2024 - </a:t>
                      </a:r>
                      <a:r>
                        <a:rPr lang="fr-BE" sz="1700">
                          <a:effectLst/>
                        </a:rPr>
                        <a:t>Semmelweis room, 9</a:t>
                      </a:r>
                      <a:r>
                        <a:rPr lang="fr-BE" sz="1700" baseline="30000">
                          <a:effectLst/>
                        </a:rPr>
                        <a:t>th</a:t>
                      </a:r>
                      <a:r>
                        <a:rPr lang="fr-BE" sz="1700">
                          <a:effectLst/>
                        </a:rPr>
                        <a:t> floor</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extLst>
                  <a:ext uri="{0D108BD9-81ED-4DB2-BD59-A6C34878D82A}">
                    <a16:rowId xmlns:a16="http://schemas.microsoft.com/office/drawing/2014/main" val="3403608258"/>
                  </a:ext>
                </a:extLst>
              </a:tr>
              <a:tr h="456126">
                <a:tc>
                  <a:txBody>
                    <a:bodyPr/>
                    <a:lstStyle/>
                    <a:p>
                      <a:pPr algn="ctr">
                        <a:lnSpc>
                          <a:spcPct val="107000"/>
                        </a:lnSpc>
                        <a:spcAft>
                          <a:spcPts val="800"/>
                        </a:spcAft>
                      </a:pPr>
                      <a:r>
                        <a:rPr lang="en-GB" sz="1700">
                          <a:effectLst/>
                        </a:rPr>
                        <a:t>12:30-13:00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tc>
                  <a:txBody>
                    <a:bodyPr/>
                    <a:lstStyle/>
                    <a:p>
                      <a:pPr>
                        <a:lnSpc>
                          <a:spcPct val="107000"/>
                        </a:lnSpc>
                        <a:spcAft>
                          <a:spcPts val="800"/>
                        </a:spcAft>
                      </a:pPr>
                      <a:r>
                        <a:rPr lang="en-GB" sz="1700" b="1">
                          <a:effectLst/>
                        </a:rPr>
                        <a:t>Registration</a:t>
                      </a:r>
                      <a:endParaRPr lang="en-GB" sz="1700" b="1">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extLst>
                  <a:ext uri="{0D108BD9-81ED-4DB2-BD59-A6C34878D82A}">
                    <a16:rowId xmlns:a16="http://schemas.microsoft.com/office/drawing/2014/main" val="420054761"/>
                  </a:ext>
                </a:extLst>
              </a:tr>
              <a:tr h="521267">
                <a:tc>
                  <a:txBody>
                    <a:bodyPr/>
                    <a:lstStyle/>
                    <a:p>
                      <a:pPr algn="ctr">
                        <a:lnSpc>
                          <a:spcPct val="107000"/>
                        </a:lnSpc>
                        <a:spcAft>
                          <a:spcPts val="800"/>
                        </a:spcAft>
                      </a:pPr>
                      <a:r>
                        <a:rPr lang="en-GB" sz="1700">
                          <a:effectLst/>
                        </a:rPr>
                        <a:t>13:00-13:15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tc>
                  <a:txBody>
                    <a:bodyPr/>
                    <a:lstStyle/>
                    <a:p>
                      <a:pPr>
                        <a:lnSpc>
                          <a:spcPct val="107000"/>
                        </a:lnSpc>
                        <a:spcAft>
                          <a:spcPts val="800"/>
                        </a:spcAft>
                      </a:pPr>
                      <a:r>
                        <a:rPr lang="en-GB" sz="1700" b="1">
                          <a:effectLst/>
                        </a:rPr>
                        <a:t>Welcome and opening by ECDC Director, </a:t>
                      </a:r>
                      <a:r>
                        <a:rPr lang="en-GB" sz="1700" b="1" i="0" kern="1200">
                          <a:solidFill>
                            <a:schemeClr val="dk1"/>
                          </a:solidFill>
                          <a:effectLst/>
                          <a:latin typeface="+mn-lt"/>
                          <a:ea typeface="+mn-ea"/>
                          <a:cs typeface="+mn-cs"/>
                        </a:rPr>
                        <a:t>Andrea Ammon</a:t>
                      </a:r>
                      <a:endParaRPr lang="en-GB" sz="1700" b="1">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extLst>
                  <a:ext uri="{0D108BD9-81ED-4DB2-BD59-A6C34878D82A}">
                    <a16:rowId xmlns:a16="http://schemas.microsoft.com/office/drawing/2014/main" val="1098061358"/>
                  </a:ext>
                </a:extLst>
              </a:tr>
              <a:tr h="515311">
                <a:tc>
                  <a:txBody>
                    <a:bodyPr/>
                    <a:lstStyle/>
                    <a:p>
                      <a:pPr algn="ctr">
                        <a:lnSpc>
                          <a:spcPct val="107000"/>
                        </a:lnSpc>
                        <a:spcAft>
                          <a:spcPts val="800"/>
                        </a:spcAft>
                      </a:pPr>
                      <a:r>
                        <a:rPr lang="en-GB" sz="1700">
                          <a:effectLst/>
                        </a:rPr>
                        <a:t>13:15-13:45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tc>
                  <a:txBody>
                    <a:bodyPr/>
                    <a:lstStyle/>
                    <a:p>
                      <a:pPr>
                        <a:lnSpc>
                          <a:spcPct val="107000"/>
                        </a:lnSpc>
                        <a:spcAft>
                          <a:spcPts val="800"/>
                        </a:spcAft>
                      </a:pPr>
                      <a:r>
                        <a:rPr lang="en-GB" sz="1700">
                          <a:effectLst/>
                        </a:rPr>
                        <a:t>Introduction of the Annual EUHTF meeting participants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extLst>
                  <a:ext uri="{0D108BD9-81ED-4DB2-BD59-A6C34878D82A}">
                    <a16:rowId xmlns:a16="http://schemas.microsoft.com/office/drawing/2014/main" val="1658784144"/>
                  </a:ext>
                </a:extLst>
              </a:tr>
              <a:tr h="1200530">
                <a:tc>
                  <a:txBody>
                    <a:bodyPr/>
                    <a:lstStyle/>
                    <a:p>
                      <a:pPr algn="ctr">
                        <a:lnSpc>
                          <a:spcPct val="107000"/>
                        </a:lnSpc>
                        <a:spcAft>
                          <a:spcPts val="800"/>
                        </a:spcAft>
                      </a:pPr>
                      <a:r>
                        <a:rPr lang="en-GB" sz="1700">
                          <a:effectLst/>
                        </a:rPr>
                        <a:t>13:45-14:15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tc>
                  <a:txBody>
                    <a:bodyPr/>
                    <a:lstStyle/>
                    <a:p>
                      <a:pPr>
                        <a:lnSpc>
                          <a:spcPct val="107000"/>
                        </a:lnSpc>
                        <a:spcAft>
                          <a:spcPts val="800"/>
                        </a:spcAft>
                      </a:pPr>
                      <a:r>
                        <a:rPr lang="en-GB" sz="1700" b="1">
                          <a:effectLst/>
                        </a:rPr>
                        <a:t>Session 1: Overview of the EU Health Task Force </a:t>
                      </a:r>
                    </a:p>
                    <a:p>
                      <a:pPr marL="342900" lvl="0" indent="-342900" algn="l">
                        <a:lnSpc>
                          <a:spcPct val="115000"/>
                        </a:lnSpc>
                        <a:spcBef>
                          <a:spcPts val="600"/>
                        </a:spcBef>
                        <a:buFont typeface="Symbol" panose="05050102010706020507" pitchFamily="18" charset="2"/>
                        <a:buChar char=""/>
                      </a:pPr>
                      <a:r>
                        <a:rPr lang="en-GB" sz="1700">
                          <a:effectLst/>
                        </a:rPr>
                        <a:t>New mandate, composition, governance bodies, list of activities, criteria/prioritisation, coordination with European Commission and GOARN</a:t>
                      </a:r>
                      <a:endParaRPr lang="en-GB" sz="1700">
                        <a:effectLst/>
                        <a:latin typeface="Tahoma" panose="020B0604030504040204" pitchFamily="34" charset="0"/>
                        <a:ea typeface="Calibri" panose="020F0502020204030204" pitchFamily="34" charset="0"/>
                        <a:cs typeface="Times New Roman" panose="02020603050405020304" pitchFamily="18" charset="0"/>
                      </a:endParaRPr>
                    </a:p>
                  </a:txBody>
                  <a:tcPr marL="36439" marR="36439" marT="0" marB="0" anchor="ctr"/>
                </a:tc>
                <a:extLst>
                  <a:ext uri="{0D108BD9-81ED-4DB2-BD59-A6C34878D82A}">
                    <a16:rowId xmlns:a16="http://schemas.microsoft.com/office/drawing/2014/main" val="2221672484"/>
                  </a:ext>
                </a:extLst>
              </a:tr>
              <a:tr h="1148024">
                <a:tc>
                  <a:txBody>
                    <a:bodyPr/>
                    <a:lstStyle/>
                    <a:p>
                      <a:pPr algn="ctr">
                        <a:lnSpc>
                          <a:spcPct val="107000"/>
                        </a:lnSpc>
                        <a:spcAft>
                          <a:spcPts val="800"/>
                        </a:spcAft>
                      </a:pPr>
                      <a:r>
                        <a:rPr lang="en-GB" sz="1700">
                          <a:effectLst/>
                        </a:rPr>
                        <a:t>14:15-15:00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tc>
                  <a:txBody>
                    <a:bodyPr/>
                    <a:lstStyle/>
                    <a:p>
                      <a:pPr>
                        <a:lnSpc>
                          <a:spcPct val="107000"/>
                        </a:lnSpc>
                        <a:spcAft>
                          <a:spcPts val="800"/>
                        </a:spcAft>
                      </a:pPr>
                      <a:r>
                        <a:rPr lang="en-GB" sz="1700" b="1">
                          <a:effectLst/>
                        </a:rPr>
                        <a:t>Session 2: EUHTF support</a:t>
                      </a:r>
                    </a:p>
                    <a:p>
                      <a:pPr marL="342900" lvl="0" indent="-342900" algn="l">
                        <a:lnSpc>
                          <a:spcPct val="115000"/>
                        </a:lnSpc>
                        <a:buFont typeface="Symbol" panose="05050102010706020507" pitchFamily="18" charset="2"/>
                        <a:buChar char=""/>
                      </a:pPr>
                      <a:r>
                        <a:rPr lang="en-GB" sz="1700">
                          <a:effectLst/>
                        </a:rPr>
                        <a:t>EUHTF assignments in 2023</a:t>
                      </a:r>
                    </a:p>
                    <a:p>
                      <a:pPr marL="342900" lvl="0" indent="-342900" algn="l">
                        <a:lnSpc>
                          <a:spcPct val="115000"/>
                        </a:lnSpc>
                        <a:buFont typeface="Symbol" panose="05050102010706020507" pitchFamily="18" charset="2"/>
                        <a:buChar char=""/>
                      </a:pPr>
                      <a:r>
                        <a:rPr lang="en-GB" sz="1700">
                          <a:effectLst/>
                        </a:rPr>
                        <a:t>Process for national authorities to request EUHTF support </a:t>
                      </a:r>
                      <a:endParaRPr lang="en-GB" sz="1700">
                        <a:effectLst/>
                        <a:latin typeface="Tahoma" panose="020B0604030504040204" pitchFamily="34" charset="0"/>
                        <a:ea typeface="Calibri" panose="020F0502020204030204" pitchFamily="34" charset="0"/>
                        <a:cs typeface="Times New Roman" panose="02020603050405020304" pitchFamily="18" charset="0"/>
                      </a:endParaRPr>
                    </a:p>
                  </a:txBody>
                  <a:tcPr marL="36439" marR="36439" marT="0" marB="0" anchor="ctr"/>
                </a:tc>
                <a:extLst>
                  <a:ext uri="{0D108BD9-81ED-4DB2-BD59-A6C34878D82A}">
                    <a16:rowId xmlns:a16="http://schemas.microsoft.com/office/drawing/2014/main" val="3422388274"/>
                  </a:ext>
                </a:extLst>
              </a:tr>
              <a:tr h="514985">
                <a:tc>
                  <a:txBody>
                    <a:bodyPr/>
                    <a:lstStyle/>
                    <a:p>
                      <a:pPr algn="ctr">
                        <a:lnSpc>
                          <a:spcPct val="107000"/>
                        </a:lnSpc>
                        <a:spcAft>
                          <a:spcPts val="800"/>
                        </a:spcAft>
                      </a:pPr>
                      <a:r>
                        <a:rPr lang="en-GB" sz="1700">
                          <a:effectLst/>
                        </a:rPr>
                        <a:t>15:00-15:30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tc>
                  <a:txBody>
                    <a:bodyPr/>
                    <a:lstStyle/>
                    <a:p>
                      <a:pPr algn="l">
                        <a:lnSpc>
                          <a:spcPct val="107000"/>
                        </a:lnSpc>
                        <a:spcAft>
                          <a:spcPts val="800"/>
                        </a:spcAft>
                      </a:pPr>
                      <a:r>
                        <a:rPr lang="en-GB" sz="1700" b="1">
                          <a:effectLst/>
                        </a:rPr>
                        <a:t>Coffee Break, </a:t>
                      </a:r>
                      <a:r>
                        <a:rPr lang="en-GB" sz="1700" b="1" i="0" kern="1200">
                          <a:solidFill>
                            <a:schemeClr val="dk1"/>
                          </a:solidFill>
                          <a:effectLst/>
                          <a:latin typeface="+mn-lt"/>
                          <a:ea typeface="+mn-ea"/>
                          <a:cs typeface="+mn-cs"/>
                        </a:rPr>
                        <a:t>Social area </a:t>
                      </a:r>
                      <a:r>
                        <a:rPr lang="en-GB" sz="1700" b="1">
                          <a:effectLst/>
                        </a:rPr>
                        <a:t>5</a:t>
                      </a:r>
                      <a:r>
                        <a:rPr lang="fr-BE" sz="1700" b="1" baseline="30000">
                          <a:effectLst/>
                        </a:rPr>
                        <a:t>th</a:t>
                      </a:r>
                      <a:r>
                        <a:rPr lang="en-GB" sz="1700" b="1">
                          <a:effectLst/>
                        </a:rPr>
                        <a:t> floor</a:t>
                      </a:r>
                      <a:endParaRPr lang="en-GB" sz="1700" b="1">
                        <a:effectLst/>
                        <a:latin typeface="Calibri" panose="020F0502020204030204" pitchFamily="34" charset="0"/>
                        <a:ea typeface="Calibri" panose="020F0502020204030204" pitchFamily="34" charset="0"/>
                        <a:cs typeface="Times New Roman" panose="02020603050405020304" pitchFamily="18" charset="0"/>
                      </a:endParaRPr>
                    </a:p>
                  </a:txBody>
                  <a:tcPr marL="36439" marR="36439" marT="0" marB="0" anchor="ctr"/>
                </a:tc>
                <a:extLst>
                  <a:ext uri="{0D108BD9-81ED-4DB2-BD59-A6C34878D82A}">
                    <a16:rowId xmlns:a16="http://schemas.microsoft.com/office/drawing/2014/main" val="3718542682"/>
                  </a:ext>
                </a:extLst>
              </a:tr>
            </a:tbl>
          </a:graphicData>
        </a:graphic>
      </p:graphicFrame>
    </p:spTree>
    <p:extLst>
      <p:ext uri="{BB962C8B-B14F-4D97-AF65-F5344CB8AC3E}">
        <p14:creationId xmlns:p14="http://schemas.microsoft.com/office/powerpoint/2010/main" val="1187953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a:t>Process for ministries of health and public health institutes to request EUHTF support </a:t>
            </a:r>
          </a:p>
        </p:txBody>
      </p:sp>
      <p:sp>
        <p:nvSpPr>
          <p:cNvPr id="3" name="Content Placeholder 2"/>
          <p:cNvSpPr>
            <a:spLocks noGrp="1"/>
          </p:cNvSpPr>
          <p:nvPr>
            <p:ph idx="1"/>
          </p:nvPr>
        </p:nvSpPr>
        <p:spPr/>
        <p:txBody>
          <a:bodyPr>
            <a:normAutofit/>
          </a:bodyPr>
          <a:lstStyle/>
          <a:p>
            <a:pPr lvl="0" fontAlgn="ctr">
              <a:buSzPts val="1000"/>
              <a:tabLst>
                <a:tab pos="457200" algn="l"/>
              </a:tabLst>
            </a:pPr>
            <a:r>
              <a:rPr lang="en-GB"/>
              <a:t>Beehive discussion where you are seated in small groups</a:t>
            </a:r>
          </a:p>
          <a:p>
            <a:pPr lvl="0" fontAlgn="ctr">
              <a:buSzPts val="1000"/>
              <a:tabLst>
                <a:tab pos="457200" algn="l"/>
              </a:tabLst>
            </a:pPr>
            <a:endParaRPr lang="en-GB"/>
          </a:p>
          <a:p>
            <a:pPr lvl="0" fontAlgn="ctr">
              <a:buSzPts val="1000"/>
              <a:tabLst>
                <a:tab pos="457200" algn="l"/>
              </a:tabLst>
            </a:pPr>
            <a:r>
              <a:rPr lang="en-GB"/>
              <a:t>So far mostly requests for preparedness support: </a:t>
            </a:r>
          </a:p>
          <a:p>
            <a:pPr marL="457200" lvl="0" indent="-457200" fontAlgn="ctr">
              <a:buSzPts val="1000"/>
              <a:buFont typeface="Arial" panose="020B0604020202020204" pitchFamily="34" charset="0"/>
              <a:buChar char="•"/>
              <a:tabLst>
                <a:tab pos="457200" algn="l"/>
              </a:tabLst>
            </a:pPr>
            <a:r>
              <a:rPr lang="en-GB"/>
              <a:t>Challenges/reasons why MS may or may not request support?</a:t>
            </a:r>
          </a:p>
          <a:p>
            <a:pPr marL="457200" lvl="0" indent="-457200" fontAlgn="ctr">
              <a:buSzPts val="1000"/>
              <a:buFont typeface="Arial" panose="020B0604020202020204" pitchFamily="34" charset="0"/>
              <a:buChar char="•"/>
              <a:tabLst>
                <a:tab pos="457200" algn="l"/>
              </a:tabLst>
            </a:pPr>
            <a:r>
              <a:rPr lang="en-GB"/>
              <a:t>Awareness of the EUHTF?</a:t>
            </a:r>
          </a:p>
          <a:p>
            <a:pPr marL="457200" lvl="0" indent="-457200" fontAlgn="ctr">
              <a:buSzPts val="1000"/>
              <a:buFont typeface="Arial" panose="020B0604020202020204" pitchFamily="34" charset="0"/>
              <a:buChar char="•"/>
              <a:tabLst>
                <a:tab pos="457200" algn="l"/>
              </a:tabLst>
            </a:pPr>
            <a:endParaRPr lang="en-GB"/>
          </a:p>
          <a:p>
            <a:pPr marL="457200" lvl="0" indent="-457200" fontAlgn="ctr">
              <a:buSzPts val="1000"/>
              <a:buFont typeface="Arial" panose="020B0604020202020204" pitchFamily="34" charset="0"/>
              <a:buChar char="•"/>
              <a:tabLst>
                <a:tab pos="457200" algn="l"/>
              </a:tabLst>
            </a:pPr>
            <a:endParaRPr lang="en-GB"/>
          </a:p>
          <a:p>
            <a:pPr marL="457200" lvl="0" indent="-457200" fontAlgn="ctr">
              <a:buSzPts val="1000"/>
              <a:buFont typeface="Arial" panose="020B0604020202020204" pitchFamily="34" charset="0"/>
              <a:buChar char="•"/>
              <a:tabLst>
                <a:tab pos="457200" algn="l"/>
              </a:tabLst>
            </a:pPr>
            <a:endParaRPr lang="en-GB"/>
          </a:p>
          <a:p>
            <a:pPr marL="514350" lvl="0" indent="-514350" fontAlgn="ctr">
              <a:buSzPts val="1000"/>
              <a:buAutoNum type="arabicPeriod"/>
              <a:tabLst>
                <a:tab pos="457200" algn="l"/>
              </a:tabLst>
            </a:pPr>
            <a:endParaRPr lang="en-GB"/>
          </a:p>
          <a:p>
            <a:pPr marL="342900" lvl="0" indent="-342900" fontAlgn="ctr">
              <a:buSzPts val="1000"/>
              <a:buFont typeface="Symbol" panose="05050102010706020507" pitchFamily="18" charset="2"/>
              <a:buChar char=""/>
              <a:tabLst>
                <a:tab pos="457200" algn="l"/>
              </a:tabLst>
            </a:pPr>
            <a:endParaRPr lang="en-GB"/>
          </a:p>
          <a:p>
            <a:pPr marL="342900" lvl="0" indent="-342900" fontAlgn="ctr">
              <a:buSzPts val="1000"/>
              <a:buFont typeface="Symbol" panose="05050102010706020507" pitchFamily="18" charset="2"/>
              <a:buChar char=""/>
              <a:tabLst>
                <a:tab pos="457200" algn="l"/>
              </a:tabLst>
            </a:pP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30</a:t>
            </a:fld>
            <a:endParaRPr lang="en-GB"/>
          </a:p>
        </p:txBody>
      </p:sp>
    </p:spTree>
    <p:extLst>
      <p:ext uri="{BB962C8B-B14F-4D97-AF65-F5344CB8AC3E}">
        <p14:creationId xmlns:p14="http://schemas.microsoft.com/office/powerpoint/2010/main" val="1408899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CD1F-BD68-052C-B65F-934C9ABE387F}"/>
              </a:ext>
            </a:extLst>
          </p:cNvPr>
          <p:cNvSpPr>
            <a:spLocks noGrp="1"/>
          </p:cNvSpPr>
          <p:nvPr>
            <p:ph type="title"/>
          </p:nvPr>
        </p:nvSpPr>
        <p:spPr>
          <a:xfrm>
            <a:off x="2029097" y="2551612"/>
            <a:ext cx="7867175" cy="1541418"/>
          </a:xfrm>
        </p:spPr>
        <p:txBody>
          <a:bodyPr>
            <a:normAutofit fontScale="90000"/>
          </a:bodyPr>
          <a:lstStyle/>
          <a:p>
            <a:pPr algn="ctr">
              <a:lnSpc>
                <a:spcPct val="100000"/>
              </a:lnSpc>
              <a:spcAft>
                <a:spcPts val="1200"/>
              </a:spcAft>
            </a:pPr>
            <a:r>
              <a:rPr lang="en-GB" sz="4000">
                <a:solidFill>
                  <a:schemeClr val="accent4"/>
                </a:solidFill>
              </a:rPr>
              <a:t>Session 3: </a:t>
            </a:r>
            <a:br>
              <a:rPr lang="en-GB" sz="4000">
                <a:solidFill>
                  <a:schemeClr val="accent4"/>
                </a:solidFill>
              </a:rPr>
            </a:br>
            <a:r>
              <a:rPr lang="en-GB" sz="4000">
                <a:solidFill>
                  <a:schemeClr val="accent4"/>
                </a:solidFill>
              </a:rPr>
              <a:t>The EU Health Task Force in the European and global landscape - Panel discussion</a:t>
            </a:r>
            <a:br>
              <a:rPr lang="en-GB" sz="4000" b="1">
                <a:effectLst/>
              </a:rPr>
            </a:br>
            <a:r>
              <a:rPr lang="en-GB" sz="4000">
                <a:solidFill>
                  <a:schemeClr val="accent4"/>
                </a:solidFill>
              </a:rPr>
              <a:t>  </a:t>
            </a:r>
          </a:p>
        </p:txBody>
      </p:sp>
      <p:sp>
        <p:nvSpPr>
          <p:cNvPr id="4" name="Footer Placeholder 3">
            <a:extLst>
              <a:ext uri="{FF2B5EF4-FFF2-40B4-BE49-F238E27FC236}">
                <a16:creationId xmlns:a16="http://schemas.microsoft.com/office/drawing/2014/main" id="{860612E6-E036-B262-1DFE-D0D58F2329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960B29-C9BB-9432-9FA7-03FFE0C89BCF}"/>
              </a:ext>
            </a:extLst>
          </p:cNvPr>
          <p:cNvSpPr>
            <a:spLocks noGrp="1"/>
          </p:cNvSpPr>
          <p:nvPr>
            <p:ph type="sldNum" sz="quarter" idx="12"/>
          </p:nvPr>
        </p:nvSpPr>
        <p:spPr/>
        <p:txBody>
          <a:bodyPr/>
          <a:lstStyle/>
          <a:p>
            <a:fld id="{F9E29A8E-A0F1-419A-8E8B-A78BF9C70DE8}" type="slidenum">
              <a:rPr lang="en-GB" smtClean="0"/>
              <a:pPr/>
              <a:t>31</a:t>
            </a:fld>
            <a:endParaRPr lang="en-GB"/>
          </a:p>
        </p:txBody>
      </p:sp>
    </p:spTree>
    <p:extLst>
      <p:ext uri="{BB962C8B-B14F-4D97-AF65-F5344CB8AC3E}">
        <p14:creationId xmlns:p14="http://schemas.microsoft.com/office/powerpoint/2010/main" val="3112858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A60B-FF08-7A4A-FDF1-D16C7B1F37F5}"/>
              </a:ext>
            </a:extLst>
          </p:cNvPr>
          <p:cNvSpPr>
            <a:spLocks noGrp="1"/>
          </p:cNvSpPr>
          <p:nvPr>
            <p:ph type="title"/>
          </p:nvPr>
        </p:nvSpPr>
        <p:spPr>
          <a:xfrm>
            <a:off x="562627" y="800000"/>
            <a:ext cx="10354188" cy="951722"/>
          </a:xfrm>
          <a:ln>
            <a:noFill/>
          </a:ln>
        </p:spPr>
        <p:txBody>
          <a:bodyPr>
            <a:normAutofit fontScale="90000"/>
          </a:bodyPr>
          <a:lstStyle/>
          <a:p>
            <a:pPr algn="ctr"/>
            <a:r>
              <a:rPr lang="en-GB" sz="4400">
                <a:solidFill>
                  <a:schemeClr val="accent4"/>
                </a:solidFill>
              </a:rPr>
              <a:t>Panel discussion</a:t>
            </a:r>
            <a:br>
              <a:rPr lang="en-GB" sz="3200" i="1">
                <a:solidFill>
                  <a:schemeClr val="accent4"/>
                </a:solidFill>
                <a:highlight>
                  <a:srgbClr val="FFFF00"/>
                </a:highlight>
              </a:rPr>
            </a:br>
            <a:endParaRPr lang="en-GB" sz="3200">
              <a:solidFill>
                <a:schemeClr val="accent4"/>
              </a:solidFill>
              <a:highlight>
                <a:srgbClr val="FFFF00"/>
              </a:highlight>
            </a:endParaRPr>
          </a:p>
        </p:txBody>
      </p:sp>
      <p:sp>
        <p:nvSpPr>
          <p:cNvPr id="4" name="Footer Placeholder 3">
            <a:extLst>
              <a:ext uri="{FF2B5EF4-FFF2-40B4-BE49-F238E27FC236}">
                <a16:creationId xmlns:a16="http://schemas.microsoft.com/office/drawing/2014/main" id="{2D54FF69-F778-E2AB-74B4-5802B4182F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F7AB76-EF90-242F-32A1-9E30ED22673D}"/>
              </a:ext>
            </a:extLst>
          </p:cNvPr>
          <p:cNvSpPr>
            <a:spLocks noGrp="1"/>
          </p:cNvSpPr>
          <p:nvPr>
            <p:ph type="sldNum" sz="quarter" idx="12"/>
          </p:nvPr>
        </p:nvSpPr>
        <p:spPr/>
        <p:txBody>
          <a:bodyPr/>
          <a:lstStyle/>
          <a:p>
            <a:fld id="{F9E29A8E-A0F1-419A-8E8B-A78BF9C70DE8}" type="slidenum">
              <a:rPr lang="en-GB" smtClean="0"/>
              <a:pPr/>
              <a:t>32</a:t>
            </a:fld>
            <a:endParaRPr lang="en-GB"/>
          </a:p>
        </p:txBody>
      </p:sp>
      <p:sp>
        <p:nvSpPr>
          <p:cNvPr id="6" name="TextBox 5">
            <a:extLst>
              <a:ext uri="{FF2B5EF4-FFF2-40B4-BE49-F238E27FC236}">
                <a16:creationId xmlns:a16="http://schemas.microsoft.com/office/drawing/2014/main" id="{6F7B59F3-EFD1-FEED-07E1-C2F20F7FC654}"/>
              </a:ext>
            </a:extLst>
          </p:cNvPr>
          <p:cNvSpPr txBox="1"/>
          <p:nvPr/>
        </p:nvSpPr>
        <p:spPr>
          <a:xfrm>
            <a:off x="11623249" y="480767"/>
            <a:ext cx="184731" cy="369332"/>
          </a:xfrm>
          <a:prstGeom prst="rect">
            <a:avLst/>
          </a:prstGeom>
          <a:noFill/>
        </p:spPr>
        <p:txBody>
          <a:bodyPr wrap="none" rtlCol="0">
            <a:spAutoFit/>
          </a:bodyPr>
          <a:lstStyle/>
          <a:p>
            <a:endParaRPr lang="en-GB"/>
          </a:p>
        </p:txBody>
      </p:sp>
      <p:sp>
        <p:nvSpPr>
          <p:cNvPr id="7" name="Rectangle 6">
            <a:extLst>
              <a:ext uri="{FF2B5EF4-FFF2-40B4-BE49-F238E27FC236}">
                <a16:creationId xmlns:a16="http://schemas.microsoft.com/office/drawing/2014/main" id="{FD3AC0D1-C86F-0E4A-4241-33898A2D8244}"/>
              </a:ext>
            </a:extLst>
          </p:cNvPr>
          <p:cNvSpPr/>
          <p:nvPr/>
        </p:nvSpPr>
        <p:spPr>
          <a:xfrm>
            <a:off x="562627" y="2006077"/>
            <a:ext cx="4233307" cy="38302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spcBef>
                <a:spcPts val="600"/>
              </a:spcBef>
            </a:pPr>
            <a:r>
              <a:rPr lang="en-GB" sz="1800" b="1">
                <a:solidFill>
                  <a:schemeClr val="accent1">
                    <a:lumMod val="50000"/>
                  </a:schemeClr>
                </a:solidFill>
                <a:effectLst/>
                <a:latin typeface="+mn-lt"/>
                <a:ea typeface="Tahoma" panose="020B0604030504040204" pitchFamily="34" charset="0"/>
                <a:cs typeface="Tahoma" panose="020B0604030504040204" pitchFamily="34" charset="0"/>
              </a:rPr>
              <a:t>Chair: </a:t>
            </a:r>
            <a:r>
              <a:rPr lang="en-GB" sz="1800">
                <a:solidFill>
                  <a:schemeClr val="accent1">
                    <a:lumMod val="50000"/>
                  </a:schemeClr>
                </a:solidFill>
                <a:effectLst/>
                <a:latin typeface="+mn-lt"/>
                <a:ea typeface="Tahoma" panose="020B0604030504040204" pitchFamily="34" charset="0"/>
                <a:cs typeface="Tahoma" panose="020B0604030504040204" pitchFamily="34" charset="0"/>
              </a:rPr>
              <a:t>Thomas Hofmann</a:t>
            </a:r>
            <a:endParaRPr lang="en-GB" sz="1800">
              <a:solidFill>
                <a:schemeClr val="accent1">
                  <a:lumMod val="50000"/>
                </a:schemeClr>
              </a:solidFill>
              <a:effectLst/>
              <a:latin typeface="+mn-lt"/>
              <a:ea typeface="Calibri" panose="020F0502020204030204" pitchFamily="34" charset="0"/>
              <a:cs typeface="Times New Roman" panose="02020603050405020304" pitchFamily="18" charset="0"/>
            </a:endParaRPr>
          </a:p>
          <a:p>
            <a:pPr algn="l">
              <a:lnSpc>
                <a:spcPts val="1200"/>
              </a:lnSpc>
              <a:spcBef>
                <a:spcPts val="600"/>
              </a:spcBef>
            </a:pPr>
            <a:endParaRPr lang="en-GB" sz="1800">
              <a:solidFill>
                <a:schemeClr val="accent4"/>
              </a:solidFill>
              <a:effectLst/>
              <a:latin typeface="+mn-lt"/>
              <a:ea typeface="Tahoma" panose="020B0604030504040204" pitchFamily="34" charset="0"/>
              <a:cs typeface="Tahoma" panose="020B0604030504040204" pitchFamily="34" charset="0"/>
            </a:endParaRPr>
          </a:p>
          <a:p>
            <a:pPr algn="l">
              <a:lnSpc>
                <a:spcPts val="1200"/>
              </a:lnSpc>
              <a:spcBef>
                <a:spcPts val="600"/>
              </a:spcBef>
            </a:pPr>
            <a:r>
              <a:rPr lang="en-GB" sz="1800" b="1">
                <a:solidFill>
                  <a:schemeClr val="accent1">
                    <a:lumMod val="50000"/>
                  </a:schemeClr>
                </a:solidFill>
                <a:effectLst/>
                <a:latin typeface="+mn-lt"/>
                <a:ea typeface="Tahoma" panose="020B0604030504040204" pitchFamily="34" charset="0"/>
                <a:cs typeface="Tahoma" panose="020B0604030504040204" pitchFamily="34" charset="0"/>
              </a:rPr>
              <a:t>Panellists: </a:t>
            </a:r>
          </a:p>
          <a:p>
            <a:pPr algn="l">
              <a:lnSpc>
                <a:spcPts val="1200"/>
              </a:lnSpc>
              <a:spcBef>
                <a:spcPts val="600"/>
              </a:spcBef>
            </a:pPr>
            <a:endParaRPr lang="en-GB" sz="1800" b="1">
              <a:solidFill>
                <a:schemeClr val="accent1">
                  <a:lumMod val="50000"/>
                </a:schemeClr>
              </a:solidFill>
              <a:effectLst/>
              <a:latin typeface="+mn-lt"/>
              <a:ea typeface="Tahoma" panose="020B0604030504040204" pitchFamily="34" charset="0"/>
              <a:cs typeface="Tahoma" panose="020B0604030504040204" pitchFamily="34" charset="0"/>
            </a:endParaRPr>
          </a:p>
          <a:p>
            <a:pPr marL="800100" lvl="1" indent="-342900">
              <a:lnSpc>
                <a:spcPct val="107000"/>
              </a:lnSpc>
              <a:buFont typeface="Symbol" panose="05050102010706020507" pitchFamily="18" charset="2"/>
              <a:buChar char=""/>
            </a:pPr>
            <a:r>
              <a:rPr lang="en-GB">
                <a:solidFill>
                  <a:schemeClr val="accent1">
                    <a:lumMod val="50000"/>
                  </a:schemeClr>
                </a:solidFill>
                <a:effectLst/>
                <a:latin typeface="+mn-lt"/>
                <a:ea typeface="Calibri" panose="020F0502020204030204" pitchFamily="34" charset="0"/>
                <a:cs typeface="Arial" panose="020B0604020202020204" pitchFamily="34" charset="0"/>
              </a:rPr>
              <a:t>Africa CDC: </a:t>
            </a:r>
            <a:r>
              <a:rPr lang="en-GB" err="1">
                <a:solidFill>
                  <a:schemeClr val="accent1">
                    <a:lumMod val="50000"/>
                  </a:schemeClr>
                </a:solidFill>
                <a:effectLst/>
                <a:latin typeface="+mn-lt"/>
                <a:ea typeface="Calibri" panose="020F0502020204030204" pitchFamily="34" charset="0"/>
                <a:cs typeface="Arial" panose="020B0604020202020204" pitchFamily="34" charset="0"/>
              </a:rPr>
              <a:t>Aragaw</a:t>
            </a:r>
            <a:r>
              <a:rPr lang="en-GB">
                <a:solidFill>
                  <a:schemeClr val="accent1">
                    <a:lumMod val="50000"/>
                  </a:schemeClr>
                </a:solidFill>
                <a:effectLst/>
                <a:latin typeface="+mn-lt"/>
                <a:ea typeface="Calibri" panose="020F0502020204030204" pitchFamily="34" charset="0"/>
                <a:cs typeface="Arial" panose="020B0604020202020204" pitchFamily="34" charset="0"/>
              </a:rPr>
              <a:t> </a:t>
            </a:r>
            <a:r>
              <a:rPr lang="en-GB" err="1">
                <a:solidFill>
                  <a:schemeClr val="accent1">
                    <a:lumMod val="50000"/>
                  </a:schemeClr>
                </a:solidFill>
                <a:effectLst/>
                <a:latin typeface="+mn-lt"/>
                <a:ea typeface="Calibri" panose="020F0502020204030204" pitchFamily="34" charset="0"/>
                <a:cs typeface="Arial" panose="020B0604020202020204" pitchFamily="34" charset="0"/>
              </a:rPr>
              <a:t>Merawi</a:t>
            </a:r>
            <a:endParaRPr lang="en-GB">
              <a:solidFill>
                <a:schemeClr val="accent1">
                  <a:lumMod val="50000"/>
                </a:schemeClr>
              </a:solidFill>
              <a:effectLst/>
              <a:latin typeface="+mn-lt"/>
              <a:ea typeface="Calibri" panose="020F050202020403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GB">
                <a:solidFill>
                  <a:schemeClr val="accent1">
                    <a:lumMod val="50000"/>
                  </a:schemeClr>
                </a:solidFill>
                <a:effectLst/>
                <a:latin typeface="+mn-lt"/>
                <a:ea typeface="Calibri" panose="020F0502020204030204" pitchFamily="34" charset="0"/>
                <a:cs typeface="Arial" panose="020B0604020202020204" pitchFamily="34" charset="0"/>
              </a:rPr>
              <a:t>DG HERA: Isabella </a:t>
            </a:r>
            <a:r>
              <a:rPr lang="en-GB" err="1">
                <a:solidFill>
                  <a:schemeClr val="accent1">
                    <a:lumMod val="50000"/>
                  </a:schemeClr>
                </a:solidFill>
                <a:effectLst/>
                <a:latin typeface="+mn-lt"/>
                <a:ea typeface="Calibri" panose="020F0502020204030204" pitchFamily="34" charset="0"/>
                <a:cs typeface="Arial" panose="020B0604020202020204" pitchFamily="34" charset="0"/>
              </a:rPr>
              <a:t>Panunzi</a:t>
            </a:r>
            <a:r>
              <a:rPr lang="en-GB">
                <a:solidFill>
                  <a:schemeClr val="accent1">
                    <a:lumMod val="50000"/>
                  </a:schemeClr>
                </a:solidFill>
                <a:effectLst/>
                <a:latin typeface="+mn-lt"/>
                <a:ea typeface="Calibri" panose="020F0502020204030204" pitchFamily="34" charset="0"/>
                <a:cs typeface="Arial" panose="020B0604020202020204" pitchFamily="34" charset="0"/>
              </a:rPr>
              <a:t> </a:t>
            </a:r>
          </a:p>
          <a:p>
            <a:pPr marL="800100" lvl="1" indent="-342900">
              <a:lnSpc>
                <a:spcPct val="107000"/>
              </a:lnSpc>
              <a:buFont typeface="Symbol" panose="05050102010706020507" pitchFamily="18" charset="2"/>
              <a:buChar char=""/>
            </a:pPr>
            <a:r>
              <a:rPr lang="en-GB">
                <a:solidFill>
                  <a:schemeClr val="accent1">
                    <a:lumMod val="50000"/>
                  </a:schemeClr>
                </a:solidFill>
                <a:effectLst/>
                <a:latin typeface="+mn-lt"/>
                <a:ea typeface="Calibri" panose="020F0502020204030204" pitchFamily="34" charset="0"/>
                <a:cs typeface="Arial" panose="020B0604020202020204" pitchFamily="34" charset="0"/>
              </a:rPr>
              <a:t>EMPHNET: Haitham </a:t>
            </a:r>
            <a:r>
              <a:rPr lang="en-GB" err="1">
                <a:solidFill>
                  <a:schemeClr val="accent1">
                    <a:lumMod val="50000"/>
                  </a:schemeClr>
                </a:solidFill>
                <a:effectLst/>
                <a:latin typeface="+mn-lt"/>
                <a:ea typeface="Calibri" panose="020F0502020204030204" pitchFamily="34" charset="0"/>
                <a:cs typeface="Arial" panose="020B0604020202020204" pitchFamily="34" charset="0"/>
              </a:rPr>
              <a:t>Bashier</a:t>
            </a:r>
            <a:endParaRPr lang="en-GB">
              <a:solidFill>
                <a:schemeClr val="accent1">
                  <a:lumMod val="50000"/>
                </a:schemeClr>
              </a:solidFill>
              <a:effectLst/>
              <a:latin typeface="+mn-lt"/>
              <a:ea typeface="Calibri" panose="020F050202020403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GB">
                <a:solidFill>
                  <a:schemeClr val="accent1">
                    <a:lumMod val="50000"/>
                  </a:schemeClr>
                </a:solidFill>
                <a:effectLst/>
                <a:latin typeface="+mn-lt"/>
                <a:ea typeface="Calibri" panose="020F0502020204030204" pitchFamily="34" charset="0"/>
                <a:cs typeface="Arial" panose="020B0604020202020204" pitchFamily="34" charset="0"/>
              </a:rPr>
              <a:t>EUHTF: Ettore Severi</a:t>
            </a:r>
          </a:p>
          <a:p>
            <a:pPr marL="800100" lvl="1" indent="-342900">
              <a:lnSpc>
                <a:spcPct val="107000"/>
              </a:lnSpc>
              <a:buFont typeface="Symbol" panose="05050102010706020507" pitchFamily="18" charset="2"/>
              <a:buChar char=""/>
            </a:pPr>
            <a:r>
              <a:rPr lang="en-GB">
                <a:solidFill>
                  <a:schemeClr val="accent1">
                    <a:lumMod val="50000"/>
                  </a:schemeClr>
                </a:solidFill>
                <a:effectLst/>
                <a:latin typeface="+mn-lt"/>
                <a:ea typeface="Calibri" panose="020F0502020204030204" pitchFamily="34" charset="0"/>
                <a:cs typeface="Arial" panose="020B0604020202020204" pitchFamily="34" charset="0"/>
              </a:rPr>
              <a:t>France: Clement Lazarus</a:t>
            </a:r>
          </a:p>
          <a:p>
            <a:pPr marL="800100" lvl="1" indent="-342900">
              <a:lnSpc>
                <a:spcPct val="107000"/>
              </a:lnSpc>
              <a:buFont typeface="Symbol" panose="05050102010706020507" pitchFamily="18" charset="2"/>
              <a:buChar char=""/>
            </a:pPr>
            <a:r>
              <a:rPr lang="en-GB">
                <a:solidFill>
                  <a:schemeClr val="accent1">
                    <a:lumMod val="50000"/>
                  </a:schemeClr>
                </a:solidFill>
                <a:effectLst/>
                <a:latin typeface="+mn-lt"/>
                <a:ea typeface="Calibri" panose="020F0502020204030204" pitchFamily="34" charset="0"/>
                <a:cs typeface="Arial" panose="020B0604020202020204" pitchFamily="34" charset="0"/>
              </a:rPr>
              <a:t>G7-DE: </a:t>
            </a:r>
            <a:r>
              <a:rPr lang="en-GB">
                <a:solidFill>
                  <a:schemeClr val="accent1">
                    <a:lumMod val="50000"/>
                  </a:schemeClr>
                </a:solidFill>
                <a:effectLst/>
                <a:latin typeface="+mn-lt"/>
                <a:ea typeface="Calibri" panose="020F0502020204030204" pitchFamily="34" charset="0"/>
                <a:cs typeface="Calibri" panose="020F0502020204030204" pitchFamily="34" charset="0"/>
              </a:rPr>
              <a:t>Christophe Bayer</a:t>
            </a:r>
            <a:endParaRPr lang="en-GB">
              <a:solidFill>
                <a:schemeClr val="accent1">
                  <a:lumMod val="50000"/>
                </a:schemeClr>
              </a:solidFill>
              <a:effectLst/>
              <a:latin typeface="+mn-lt"/>
              <a:ea typeface="Calibri" panose="020F0502020204030204" pitchFamily="34" charset="0"/>
              <a:cs typeface="Arial" panose="020B0604020202020204" pitchFamily="34" charset="0"/>
            </a:endParaRPr>
          </a:p>
          <a:p>
            <a:pPr marL="800100" lvl="1" indent="-342900">
              <a:lnSpc>
                <a:spcPct val="107000"/>
              </a:lnSpc>
              <a:spcAft>
                <a:spcPts val="800"/>
              </a:spcAft>
              <a:buFont typeface="Symbol" panose="05050102010706020507" pitchFamily="18" charset="2"/>
              <a:buChar char=""/>
            </a:pPr>
            <a:r>
              <a:rPr lang="en-GB">
                <a:solidFill>
                  <a:schemeClr val="accent1">
                    <a:lumMod val="50000"/>
                  </a:schemeClr>
                </a:solidFill>
                <a:effectLst/>
                <a:latin typeface="+mn-lt"/>
                <a:ea typeface="Calibri" panose="020F0502020204030204" pitchFamily="34" charset="0"/>
                <a:cs typeface="Arial" panose="020B0604020202020204" pitchFamily="34" charset="0"/>
              </a:rPr>
              <a:t>Portugal: Mariana Ferreira</a:t>
            </a:r>
          </a:p>
          <a:p>
            <a:pPr marL="800100" lvl="1" indent="-342900">
              <a:lnSpc>
                <a:spcPct val="107000"/>
              </a:lnSpc>
              <a:spcAft>
                <a:spcPts val="800"/>
              </a:spcAft>
              <a:buFont typeface="Symbol" panose="05050102010706020507" pitchFamily="18" charset="2"/>
              <a:buChar char=""/>
            </a:pPr>
            <a:r>
              <a:rPr lang="en-GB">
                <a:solidFill>
                  <a:schemeClr val="accent1">
                    <a:lumMod val="50000"/>
                  </a:schemeClr>
                </a:solidFill>
                <a:latin typeface="+mn-lt"/>
                <a:ea typeface="Calibri" panose="020F0502020204030204" pitchFamily="34" charset="0"/>
                <a:cs typeface="Arial" panose="020B0604020202020204" pitchFamily="34" charset="0"/>
              </a:rPr>
              <a:t>WHO GHEC: Scott Dowell</a:t>
            </a:r>
            <a:endParaRPr lang="en-GB">
              <a:solidFill>
                <a:schemeClr val="accent1">
                  <a:lumMod val="50000"/>
                </a:schemeClr>
              </a:solidFill>
              <a:effectLst/>
              <a:latin typeface="+mn-lt"/>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2302FCE5-2280-AA33-2E91-84D294F823CC}"/>
              </a:ext>
            </a:extLst>
          </p:cNvPr>
          <p:cNvSpPr/>
          <p:nvPr/>
        </p:nvSpPr>
        <p:spPr>
          <a:xfrm>
            <a:off x="5222570" y="2006076"/>
            <a:ext cx="6561992" cy="38302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200"/>
              </a:lnSpc>
              <a:spcBef>
                <a:spcPts val="600"/>
              </a:spcBef>
            </a:pPr>
            <a:r>
              <a:rPr lang="en-GB" sz="2000" b="1">
                <a:solidFill>
                  <a:schemeClr val="accent1">
                    <a:lumMod val="50000"/>
                  </a:schemeClr>
                </a:solidFill>
                <a:effectLst/>
                <a:latin typeface="+mn-lt"/>
                <a:ea typeface="Tahoma" panose="020B0604030504040204" pitchFamily="34" charset="0"/>
                <a:cs typeface="Tahoma" panose="020B0604030504040204" pitchFamily="34" charset="0"/>
              </a:rPr>
              <a:t>Objectives</a:t>
            </a:r>
          </a:p>
          <a:p>
            <a:pPr algn="ctr">
              <a:lnSpc>
                <a:spcPts val="1200"/>
              </a:lnSpc>
              <a:spcBef>
                <a:spcPts val="600"/>
              </a:spcBef>
            </a:pPr>
            <a:endParaRPr lang="en-GB" sz="2000" b="1">
              <a:solidFill>
                <a:schemeClr val="accent1">
                  <a:lumMod val="50000"/>
                </a:schemeClr>
              </a:solidFill>
              <a:effectLst/>
              <a:latin typeface="+mn-lt"/>
              <a:ea typeface="Tahoma" panose="020B0604030504040204" pitchFamily="34" charset="0"/>
              <a:cs typeface="Tahoma" panose="020B0604030504040204" pitchFamily="34" charset="0"/>
            </a:endParaRPr>
          </a:p>
          <a:p>
            <a:pPr algn="l">
              <a:lnSpc>
                <a:spcPts val="1200"/>
              </a:lnSpc>
              <a:spcBef>
                <a:spcPts val="600"/>
              </a:spcBef>
            </a:pPr>
            <a:endParaRPr lang="en-GB" sz="2000" b="1">
              <a:solidFill>
                <a:schemeClr val="accent1">
                  <a:lumMod val="50000"/>
                </a:schemeClr>
              </a:solidFill>
              <a:effectLst/>
              <a:latin typeface="+mn-lt"/>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2000">
                <a:solidFill>
                  <a:schemeClr val="accent1">
                    <a:lumMod val="50000"/>
                  </a:schemeClr>
                </a:solidFill>
                <a:effectLst/>
                <a:latin typeface="+mn-lt"/>
                <a:ea typeface="Tahoma" panose="020B0604030504040204" pitchFamily="34" charset="0"/>
                <a:cs typeface="Tahoma" panose="020B0604030504040204" pitchFamily="34" charset="0"/>
              </a:rPr>
              <a:t>Share knowledge and lessons learnt from national and supranational initiatives to support preparedness and response to public health emergencies</a:t>
            </a:r>
            <a:endParaRPr lang="en-GB" sz="2000">
              <a:solidFill>
                <a:schemeClr val="accent1">
                  <a:lumMod val="50000"/>
                </a:schemeClr>
              </a:solidFill>
              <a:latin typeface="+mn-lt"/>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2000" kern="0">
                <a:solidFill>
                  <a:schemeClr val="accent1">
                    <a:lumMod val="50000"/>
                  </a:schemeClr>
                </a:solidFill>
                <a:effectLst/>
                <a:latin typeface="+mn-lt"/>
                <a:ea typeface="Tahoma" panose="020B0604030504040204" pitchFamily="34" charset="0"/>
              </a:rPr>
              <a:t>Identify existing gaps in international preparedness and response support</a:t>
            </a:r>
            <a:endParaRPr lang="en-GB" sz="2000">
              <a:solidFill>
                <a:schemeClr val="accent1">
                  <a:lumMod val="50000"/>
                </a:schemeClr>
              </a:solidFill>
              <a:latin typeface="+mn-lt"/>
            </a:endParaRPr>
          </a:p>
        </p:txBody>
      </p:sp>
    </p:spTree>
    <p:extLst>
      <p:ext uri="{BB962C8B-B14F-4D97-AF65-F5344CB8AC3E}">
        <p14:creationId xmlns:p14="http://schemas.microsoft.com/office/powerpoint/2010/main" val="424888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CD1F-BD68-052C-B65F-934C9ABE387F}"/>
              </a:ext>
            </a:extLst>
          </p:cNvPr>
          <p:cNvSpPr>
            <a:spLocks noGrp="1"/>
          </p:cNvSpPr>
          <p:nvPr>
            <p:ph type="title"/>
          </p:nvPr>
        </p:nvSpPr>
        <p:spPr>
          <a:xfrm>
            <a:off x="2029097" y="2551612"/>
            <a:ext cx="7867175" cy="1541418"/>
          </a:xfrm>
        </p:spPr>
        <p:txBody>
          <a:bodyPr>
            <a:normAutofit fontScale="90000"/>
          </a:bodyPr>
          <a:lstStyle/>
          <a:p>
            <a:pPr algn="ctr">
              <a:lnSpc>
                <a:spcPct val="100000"/>
              </a:lnSpc>
              <a:spcAft>
                <a:spcPts val="1200"/>
              </a:spcAft>
            </a:pPr>
            <a:r>
              <a:rPr lang="en-GB" sz="4000">
                <a:solidFill>
                  <a:schemeClr val="accent4"/>
                </a:solidFill>
              </a:rPr>
              <a:t>Session 4:</a:t>
            </a:r>
            <a:r>
              <a:rPr lang="en-GB" sz="4000" b="1">
                <a:effectLst/>
              </a:rPr>
              <a:t> </a:t>
            </a:r>
            <a:br>
              <a:rPr lang="en-GB" sz="4000" b="1">
                <a:effectLst/>
              </a:rPr>
            </a:br>
            <a:r>
              <a:rPr lang="en-GB" sz="4000">
                <a:solidFill>
                  <a:schemeClr val="accent4"/>
                </a:solidFill>
              </a:rPr>
              <a:t>Being part of the pool – Process and assignments</a:t>
            </a:r>
            <a:br>
              <a:rPr lang="en-GB" sz="4000" b="1">
                <a:effectLst/>
              </a:rPr>
            </a:br>
            <a:endParaRPr lang="en-GB" sz="4000">
              <a:solidFill>
                <a:schemeClr val="accent4"/>
              </a:solidFill>
            </a:endParaRPr>
          </a:p>
        </p:txBody>
      </p:sp>
      <p:sp>
        <p:nvSpPr>
          <p:cNvPr id="4" name="Footer Placeholder 3">
            <a:extLst>
              <a:ext uri="{FF2B5EF4-FFF2-40B4-BE49-F238E27FC236}">
                <a16:creationId xmlns:a16="http://schemas.microsoft.com/office/drawing/2014/main" id="{860612E6-E036-B262-1DFE-D0D58F2329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960B29-C9BB-9432-9FA7-03FFE0C89BCF}"/>
              </a:ext>
            </a:extLst>
          </p:cNvPr>
          <p:cNvSpPr>
            <a:spLocks noGrp="1"/>
          </p:cNvSpPr>
          <p:nvPr>
            <p:ph type="sldNum" sz="quarter" idx="12"/>
          </p:nvPr>
        </p:nvSpPr>
        <p:spPr/>
        <p:txBody>
          <a:bodyPr/>
          <a:lstStyle/>
          <a:p>
            <a:fld id="{F9E29A8E-A0F1-419A-8E8B-A78BF9C70DE8}" type="slidenum">
              <a:rPr lang="en-GB" smtClean="0"/>
              <a:pPr/>
              <a:t>33</a:t>
            </a:fld>
            <a:endParaRPr lang="en-GB"/>
          </a:p>
        </p:txBody>
      </p:sp>
    </p:spTree>
    <p:extLst>
      <p:ext uri="{BB962C8B-B14F-4D97-AF65-F5344CB8AC3E}">
        <p14:creationId xmlns:p14="http://schemas.microsoft.com/office/powerpoint/2010/main" val="3555437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EC77-04B7-9661-0557-AE34DE62D47A}"/>
              </a:ext>
            </a:extLst>
          </p:cNvPr>
          <p:cNvSpPr>
            <a:spLocks noGrp="1"/>
          </p:cNvSpPr>
          <p:nvPr>
            <p:ph type="title"/>
          </p:nvPr>
        </p:nvSpPr>
        <p:spPr>
          <a:xfrm>
            <a:off x="432000" y="223936"/>
            <a:ext cx="10354188" cy="542546"/>
          </a:xfrm>
        </p:spPr>
        <p:txBody>
          <a:bodyPr/>
          <a:lstStyle/>
          <a:p>
            <a:r>
              <a:rPr lang="en-GB"/>
              <a:t>Pool of experts</a:t>
            </a:r>
          </a:p>
        </p:txBody>
      </p:sp>
      <p:sp>
        <p:nvSpPr>
          <p:cNvPr id="5" name="Slide Number Placeholder 4">
            <a:extLst>
              <a:ext uri="{FF2B5EF4-FFF2-40B4-BE49-F238E27FC236}">
                <a16:creationId xmlns:a16="http://schemas.microsoft.com/office/drawing/2014/main" id="{614C2E9A-9C8D-6DAD-49D9-9C4EF88667A8}"/>
              </a:ext>
            </a:extLst>
          </p:cNvPr>
          <p:cNvSpPr>
            <a:spLocks noGrp="1"/>
          </p:cNvSpPr>
          <p:nvPr>
            <p:ph type="sldNum" sz="quarter" idx="12"/>
          </p:nvPr>
        </p:nvSpPr>
        <p:spPr/>
        <p:txBody>
          <a:bodyPr/>
          <a:lstStyle/>
          <a:p>
            <a:fld id="{F9E29A8E-A0F1-419A-8E8B-A78BF9C70DE8}" type="slidenum">
              <a:rPr lang="en-GB" smtClean="0"/>
              <a:pPr/>
              <a:t>34</a:t>
            </a:fld>
            <a:endParaRPr lang="en-GB"/>
          </a:p>
        </p:txBody>
      </p:sp>
      <p:pic>
        <p:nvPicPr>
          <p:cNvPr id="7" name="Picture 6" descr="A screenshot of a computer&#10;&#10;Description automatically generated">
            <a:extLst>
              <a:ext uri="{FF2B5EF4-FFF2-40B4-BE49-F238E27FC236}">
                <a16:creationId xmlns:a16="http://schemas.microsoft.com/office/drawing/2014/main" id="{8C1CADCC-56B1-E43C-3DF6-5946DE703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516" y="825369"/>
            <a:ext cx="9202968" cy="5951798"/>
          </a:xfrm>
          <a:prstGeom prst="rect">
            <a:avLst/>
          </a:prstGeom>
        </p:spPr>
      </p:pic>
    </p:spTree>
    <p:extLst>
      <p:ext uri="{BB962C8B-B14F-4D97-AF65-F5344CB8AC3E}">
        <p14:creationId xmlns:p14="http://schemas.microsoft.com/office/powerpoint/2010/main" val="3193357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ED7D-842C-EF5F-DDFA-B8853F4B1736}"/>
              </a:ext>
            </a:extLst>
          </p:cNvPr>
          <p:cNvSpPr>
            <a:spLocks noGrp="1"/>
          </p:cNvSpPr>
          <p:nvPr>
            <p:ph type="title"/>
          </p:nvPr>
        </p:nvSpPr>
        <p:spPr>
          <a:xfrm>
            <a:off x="432000" y="223936"/>
            <a:ext cx="10354188" cy="441544"/>
          </a:xfrm>
        </p:spPr>
        <p:txBody>
          <a:bodyPr>
            <a:normAutofit fontScale="90000"/>
          </a:bodyPr>
          <a:lstStyle/>
          <a:p>
            <a:r>
              <a:rPr lang="en-GB"/>
              <a:t>EUHTF Response Team: how would you be involved?</a:t>
            </a:r>
          </a:p>
        </p:txBody>
      </p:sp>
      <p:sp>
        <p:nvSpPr>
          <p:cNvPr id="5" name="Slide Number Placeholder 4">
            <a:extLst>
              <a:ext uri="{FF2B5EF4-FFF2-40B4-BE49-F238E27FC236}">
                <a16:creationId xmlns:a16="http://schemas.microsoft.com/office/drawing/2014/main" id="{6A4F0500-B5A6-D98A-575C-63BF107D89D5}"/>
              </a:ext>
            </a:extLst>
          </p:cNvPr>
          <p:cNvSpPr>
            <a:spLocks noGrp="1"/>
          </p:cNvSpPr>
          <p:nvPr>
            <p:ph type="sldNum" sz="quarter" idx="12"/>
          </p:nvPr>
        </p:nvSpPr>
        <p:spPr/>
        <p:txBody>
          <a:bodyPr/>
          <a:lstStyle/>
          <a:p>
            <a:fld id="{F9E29A8E-A0F1-419A-8E8B-A78BF9C70DE8}" type="slidenum">
              <a:rPr lang="en-GB" smtClean="0"/>
              <a:pPr/>
              <a:t>35</a:t>
            </a:fld>
            <a:endParaRPr lang="en-GB"/>
          </a:p>
        </p:txBody>
      </p:sp>
      <p:pic>
        <p:nvPicPr>
          <p:cNvPr id="6" name="Picture 5" descr="A screenshot of a computer&#10;&#10;Description automatically generated">
            <a:extLst>
              <a:ext uri="{FF2B5EF4-FFF2-40B4-BE49-F238E27FC236}">
                <a16:creationId xmlns:a16="http://schemas.microsoft.com/office/drawing/2014/main" id="{1752310F-0D81-94A7-5671-0DD2A1F27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703" y="694055"/>
            <a:ext cx="10164594" cy="6030167"/>
          </a:xfrm>
          <a:prstGeom prst="rect">
            <a:avLst/>
          </a:prstGeom>
        </p:spPr>
      </p:pic>
    </p:spTree>
    <p:extLst>
      <p:ext uri="{BB962C8B-B14F-4D97-AF65-F5344CB8AC3E}">
        <p14:creationId xmlns:p14="http://schemas.microsoft.com/office/powerpoint/2010/main" val="1602879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ED7D-842C-EF5F-DDFA-B8853F4B1736}"/>
              </a:ext>
            </a:extLst>
          </p:cNvPr>
          <p:cNvSpPr>
            <a:spLocks noGrp="1"/>
          </p:cNvSpPr>
          <p:nvPr>
            <p:ph type="title"/>
          </p:nvPr>
        </p:nvSpPr>
        <p:spPr>
          <a:xfrm>
            <a:off x="432000" y="223936"/>
            <a:ext cx="10354188" cy="441544"/>
          </a:xfrm>
        </p:spPr>
        <p:txBody>
          <a:bodyPr>
            <a:normAutofit fontScale="90000"/>
          </a:bodyPr>
          <a:lstStyle/>
          <a:p>
            <a:r>
              <a:rPr lang="en-GB"/>
              <a:t>EUHTF Response Team: how would you be involved?</a:t>
            </a:r>
          </a:p>
        </p:txBody>
      </p:sp>
      <p:sp>
        <p:nvSpPr>
          <p:cNvPr id="5" name="Slide Number Placeholder 4">
            <a:extLst>
              <a:ext uri="{FF2B5EF4-FFF2-40B4-BE49-F238E27FC236}">
                <a16:creationId xmlns:a16="http://schemas.microsoft.com/office/drawing/2014/main" id="{6A4F0500-B5A6-D98A-575C-63BF107D89D5}"/>
              </a:ext>
            </a:extLst>
          </p:cNvPr>
          <p:cNvSpPr>
            <a:spLocks noGrp="1"/>
          </p:cNvSpPr>
          <p:nvPr>
            <p:ph type="sldNum" sz="quarter" idx="12"/>
          </p:nvPr>
        </p:nvSpPr>
        <p:spPr/>
        <p:txBody>
          <a:bodyPr/>
          <a:lstStyle/>
          <a:p>
            <a:fld id="{F9E29A8E-A0F1-419A-8E8B-A78BF9C70DE8}" type="slidenum">
              <a:rPr lang="en-GB" smtClean="0"/>
              <a:pPr/>
              <a:t>36</a:t>
            </a:fld>
            <a:endParaRPr lang="en-GB"/>
          </a:p>
        </p:txBody>
      </p:sp>
      <p:pic>
        <p:nvPicPr>
          <p:cNvPr id="6" name="Picture 5" descr="A computer screen shot of a diagram&#10;&#10;Description automatically generated">
            <a:extLst>
              <a:ext uri="{FF2B5EF4-FFF2-40B4-BE49-F238E27FC236}">
                <a16:creationId xmlns:a16="http://schemas.microsoft.com/office/drawing/2014/main" id="{9180B4D3-BEC3-4D3B-4266-1040D8C36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703" y="709191"/>
            <a:ext cx="10164594" cy="6030167"/>
          </a:xfrm>
          <a:prstGeom prst="rect">
            <a:avLst/>
          </a:prstGeom>
        </p:spPr>
      </p:pic>
    </p:spTree>
    <p:extLst>
      <p:ext uri="{BB962C8B-B14F-4D97-AF65-F5344CB8AC3E}">
        <p14:creationId xmlns:p14="http://schemas.microsoft.com/office/powerpoint/2010/main" val="1202000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3495-9793-A27D-6C8F-0E3B9754A136}"/>
              </a:ext>
            </a:extLst>
          </p:cNvPr>
          <p:cNvSpPr>
            <a:spLocks noGrp="1"/>
          </p:cNvSpPr>
          <p:nvPr>
            <p:ph type="title"/>
          </p:nvPr>
        </p:nvSpPr>
        <p:spPr>
          <a:xfrm>
            <a:off x="432000" y="223936"/>
            <a:ext cx="10354188" cy="455514"/>
          </a:xfrm>
        </p:spPr>
        <p:txBody>
          <a:bodyPr>
            <a:normAutofit fontScale="90000"/>
          </a:bodyPr>
          <a:lstStyle/>
          <a:p>
            <a:r>
              <a:rPr lang="en-GB"/>
              <a:t>Assignment</a:t>
            </a:r>
          </a:p>
        </p:txBody>
      </p:sp>
      <p:sp>
        <p:nvSpPr>
          <p:cNvPr id="5" name="Slide Number Placeholder 4">
            <a:extLst>
              <a:ext uri="{FF2B5EF4-FFF2-40B4-BE49-F238E27FC236}">
                <a16:creationId xmlns:a16="http://schemas.microsoft.com/office/drawing/2014/main" id="{51829461-225A-E7A3-8477-9927A7577A50}"/>
              </a:ext>
            </a:extLst>
          </p:cNvPr>
          <p:cNvSpPr>
            <a:spLocks noGrp="1"/>
          </p:cNvSpPr>
          <p:nvPr>
            <p:ph type="sldNum" sz="quarter" idx="12"/>
          </p:nvPr>
        </p:nvSpPr>
        <p:spPr/>
        <p:txBody>
          <a:bodyPr/>
          <a:lstStyle/>
          <a:p>
            <a:fld id="{F9E29A8E-A0F1-419A-8E8B-A78BF9C70DE8}" type="slidenum">
              <a:rPr lang="en-GB" smtClean="0"/>
              <a:pPr/>
              <a:t>37</a:t>
            </a:fld>
            <a:endParaRPr lang="en-GB"/>
          </a:p>
        </p:txBody>
      </p:sp>
      <p:pic>
        <p:nvPicPr>
          <p:cNvPr id="4" name="Picture 3" descr="A screenshot of a computer&#10;&#10;Description automatically generated">
            <a:extLst>
              <a:ext uri="{FF2B5EF4-FFF2-40B4-BE49-F238E27FC236}">
                <a16:creationId xmlns:a16="http://schemas.microsoft.com/office/drawing/2014/main" id="{1C68AB8C-4425-C66F-EE84-2587EB991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649" y="112583"/>
            <a:ext cx="9661352" cy="6616731"/>
          </a:xfrm>
          <a:prstGeom prst="rect">
            <a:avLst/>
          </a:prstGeom>
        </p:spPr>
      </p:pic>
    </p:spTree>
    <p:extLst>
      <p:ext uri="{BB962C8B-B14F-4D97-AF65-F5344CB8AC3E}">
        <p14:creationId xmlns:p14="http://schemas.microsoft.com/office/powerpoint/2010/main" val="3080684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9188-BA5D-0940-59D7-22F789E43C63}"/>
              </a:ext>
            </a:extLst>
          </p:cNvPr>
          <p:cNvSpPr>
            <a:spLocks noGrp="1"/>
          </p:cNvSpPr>
          <p:nvPr>
            <p:ph type="title"/>
          </p:nvPr>
        </p:nvSpPr>
        <p:spPr>
          <a:xfrm>
            <a:off x="432000" y="223936"/>
            <a:ext cx="10354188" cy="457101"/>
          </a:xfrm>
        </p:spPr>
        <p:txBody>
          <a:bodyPr>
            <a:normAutofit fontScale="90000"/>
          </a:bodyPr>
          <a:lstStyle/>
          <a:p>
            <a:r>
              <a:rPr lang="en-GB"/>
              <a:t>End of request</a:t>
            </a:r>
          </a:p>
        </p:txBody>
      </p:sp>
      <p:sp>
        <p:nvSpPr>
          <p:cNvPr id="5" name="Slide Number Placeholder 4">
            <a:extLst>
              <a:ext uri="{FF2B5EF4-FFF2-40B4-BE49-F238E27FC236}">
                <a16:creationId xmlns:a16="http://schemas.microsoft.com/office/drawing/2014/main" id="{330CF1C8-A62B-4F57-3E70-4AA99821574A}"/>
              </a:ext>
            </a:extLst>
          </p:cNvPr>
          <p:cNvSpPr>
            <a:spLocks noGrp="1"/>
          </p:cNvSpPr>
          <p:nvPr>
            <p:ph type="sldNum" sz="quarter" idx="12"/>
          </p:nvPr>
        </p:nvSpPr>
        <p:spPr/>
        <p:txBody>
          <a:bodyPr/>
          <a:lstStyle/>
          <a:p>
            <a:fld id="{F9E29A8E-A0F1-419A-8E8B-A78BF9C70DE8}" type="slidenum">
              <a:rPr lang="en-GB" smtClean="0"/>
              <a:pPr/>
              <a:t>38</a:t>
            </a:fld>
            <a:endParaRPr lang="en-GB"/>
          </a:p>
        </p:txBody>
      </p:sp>
      <p:pic>
        <p:nvPicPr>
          <p:cNvPr id="4" name="Picture 3" descr="A screenshot of a computer&#10;&#10;Description automatically generated">
            <a:extLst>
              <a:ext uri="{FF2B5EF4-FFF2-40B4-BE49-F238E27FC236}">
                <a16:creationId xmlns:a16="http://schemas.microsoft.com/office/drawing/2014/main" id="{78A5929A-5748-6A2B-2814-3381F1F01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417" y="681036"/>
            <a:ext cx="9117167" cy="6158389"/>
          </a:xfrm>
          <a:prstGeom prst="rect">
            <a:avLst/>
          </a:prstGeom>
        </p:spPr>
      </p:pic>
    </p:spTree>
    <p:extLst>
      <p:ext uri="{BB962C8B-B14F-4D97-AF65-F5344CB8AC3E}">
        <p14:creationId xmlns:p14="http://schemas.microsoft.com/office/powerpoint/2010/main" val="1887010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a:t>Day 2</a:t>
            </a:r>
          </a:p>
        </p:txBody>
      </p:sp>
      <p:sp>
        <p:nvSpPr>
          <p:cNvPr id="3" name="Content Placeholder 2"/>
          <p:cNvSpPr>
            <a:spLocks noGrp="1"/>
          </p:cNvSpPr>
          <p:nvPr>
            <p:ph idx="1"/>
          </p:nvPr>
        </p:nvSpPr>
        <p:spPr>
          <a:xfrm>
            <a:off x="431999" y="1175658"/>
            <a:ext cx="11352563" cy="4702726"/>
          </a:xfrm>
        </p:spPr>
        <p:txBody>
          <a:bodyPr>
            <a:normAutofit/>
          </a:bodyPr>
          <a:lstStyle/>
          <a:p>
            <a:pPr marL="457200" lvl="0" indent="-457200" fontAlgn="ctr">
              <a:buSzPts val="1000"/>
              <a:buFont typeface="Arial" panose="020B0604020202020204" pitchFamily="34" charset="0"/>
              <a:buChar char="•"/>
              <a:tabLst>
                <a:tab pos="457200" algn="l"/>
              </a:tabLst>
            </a:pPr>
            <a:r>
              <a:rPr lang="en-GB"/>
              <a:t>Group picture</a:t>
            </a:r>
          </a:p>
          <a:p>
            <a:pPr marL="457200" lvl="0" indent="-457200" fontAlgn="ctr">
              <a:buSzPts val="1000"/>
              <a:buFont typeface="Arial" panose="020B0604020202020204" pitchFamily="34" charset="0"/>
              <a:buChar char="•"/>
              <a:tabLst>
                <a:tab pos="457200" algn="l"/>
              </a:tabLst>
            </a:pPr>
            <a:r>
              <a:rPr lang="en-GB"/>
              <a:t>Support for reimbursement</a:t>
            </a:r>
          </a:p>
          <a:p>
            <a:pPr marL="457200" lvl="0" indent="-457200" fontAlgn="ctr">
              <a:buSzPts val="1000"/>
              <a:buFont typeface="Arial" panose="020B0604020202020204" pitchFamily="34" charset="0"/>
              <a:buChar char="•"/>
              <a:tabLst>
                <a:tab pos="457200" algn="l"/>
              </a:tabLst>
            </a:pP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39</a:t>
            </a:fld>
            <a:endParaRPr lang="en-GB"/>
          </a:p>
        </p:txBody>
      </p:sp>
      <p:graphicFrame>
        <p:nvGraphicFramePr>
          <p:cNvPr id="7" name="Table 6">
            <a:extLst>
              <a:ext uri="{FF2B5EF4-FFF2-40B4-BE49-F238E27FC236}">
                <a16:creationId xmlns:a16="http://schemas.microsoft.com/office/drawing/2014/main" id="{43CCA34E-6212-AB00-CD18-C23363CB0E32}"/>
              </a:ext>
            </a:extLst>
          </p:cNvPr>
          <p:cNvGraphicFramePr>
            <a:graphicFrameLocks noGrp="1"/>
          </p:cNvGraphicFramePr>
          <p:nvPr>
            <p:extLst>
              <p:ext uri="{D42A27DB-BD31-4B8C-83A1-F6EECF244321}">
                <p14:modId xmlns:p14="http://schemas.microsoft.com/office/powerpoint/2010/main" val="3958880313"/>
              </p:ext>
            </p:extLst>
          </p:nvPr>
        </p:nvGraphicFramePr>
        <p:xfrm>
          <a:off x="1992866" y="2218272"/>
          <a:ext cx="7232456" cy="3896138"/>
        </p:xfrm>
        <a:graphic>
          <a:graphicData uri="http://schemas.openxmlformats.org/drawingml/2006/table">
            <a:tbl>
              <a:tblPr firstRow="1" firstCol="1" bandRow="1"/>
              <a:tblGrid>
                <a:gridCol w="1290257">
                  <a:extLst>
                    <a:ext uri="{9D8B030D-6E8A-4147-A177-3AD203B41FA5}">
                      <a16:colId xmlns:a16="http://schemas.microsoft.com/office/drawing/2014/main" val="2615810608"/>
                    </a:ext>
                  </a:extLst>
                </a:gridCol>
                <a:gridCol w="5942199">
                  <a:extLst>
                    <a:ext uri="{9D8B030D-6E8A-4147-A177-3AD203B41FA5}">
                      <a16:colId xmlns:a16="http://schemas.microsoft.com/office/drawing/2014/main" val="3573201272"/>
                    </a:ext>
                  </a:extLst>
                </a:gridCol>
              </a:tblGrid>
              <a:tr h="356193">
                <a:tc>
                  <a:txBody>
                    <a:bodyPr/>
                    <a:lstStyle/>
                    <a:p>
                      <a:pPr algn="l">
                        <a:lnSpc>
                          <a:spcPct val="115000"/>
                        </a:lnSpc>
                      </a:pPr>
                      <a:br>
                        <a:rPr lang="en-GB" sz="1000" b="1" kern="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br>
                      <a:r>
                        <a:rPr lang="en-GB" sz="1000" b="1">
                          <a:solidFill>
                            <a:srgbClr val="FFFFFF"/>
                          </a:solidFill>
                          <a:effectLst/>
                          <a:latin typeface="Tahoma" panose="020B0604030504040204" pitchFamily="34" charset="0"/>
                          <a:ea typeface="Tahoma" panose="020B0604030504040204" pitchFamily="34" charset="0"/>
                          <a:cs typeface="Tahoma" panose="020B0604030504040204" pitchFamily="34" charset="0"/>
                        </a:rPr>
                        <a:t>Day 2 </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l">
                        <a:lnSpc>
                          <a:spcPct val="115000"/>
                        </a:lnSpc>
                      </a:pPr>
                      <a:r>
                        <a:rPr lang="en-GB" sz="1000" b="1">
                          <a:solidFill>
                            <a:srgbClr val="FFFFFF"/>
                          </a:solidFill>
                          <a:effectLst/>
                          <a:latin typeface="Tahoma" panose="020B0604030504040204" pitchFamily="34" charset="0"/>
                          <a:ea typeface="Tahoma" panose="020B0604030504040204" pitchFamily="34" charset="0"/>
                          <a:cs typeface="Tahoma" panose="020B0604030504040204" pitchFamily="34" charset="0"/>
                        </a:rPr>
                        <a:t>Friday 26 January 2024 </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extLst>
                  <a:ext uri="{0D108BD9-81ED-4DB2-BD59-A6C34878D82A}">
                    <a16:rowId xmlns:a16="http://schemas.microsoft.com/office/drawing/2014/main" val="2809831966"/>
                  </a:ext>
                </a:extLst>
              </a:tr>
              <a:tr h="405041">
                <a:tc>
                  <a:txBody>
                    <a:bodyPr/>
                    <a:lstStyle/>
                    <a:p>
                      <a:pPr algn="l">
                        <a:lnSpc>
                          <a:spcPct val="115000"/>
                        </a:lnSpc>
                      </a:pPr>
                      <a:r>
                        <a:rPr lang="fr-BE"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09:00-09:15</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l">
                        <a:lnSpc>
                          <a:spcPts val="1200"/>
                        </a:lnSpc>
                        <a:spcBef>
                          <a:spcPts val="600"/>
                        </a:spcBef>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Wrap up day 1</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204039631"/>
                  </a:ext>
                </a:extLst>
              </a:tr>
              <a:tr h="462337">
                <a:tc>
                  <a:txBody>
                    <a:bodyPr/>
                    <a:lstStyle/>
                    <a:p>
                      <a:pPr algn="l">
                        <a:lnSpc>
                          <a:spcPct val="115000"/>
                        </a:lnSpc>
                      </a:pPr>
                      <a:r>
                        <a:rPr lang="fr-BE"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09:15-09:45</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l">
                        <a:lnSpc>
                          <a:spcPts val="1200"/>
                        </a:lnSpc>
                        <a:spcBef>
                          <a:spcPts val="600"/>
                        </a:spcBef>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Session 5: opportunities for the Enhanced Emergency Capacity pool of experts</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325683975"/>
                  </a:ext>
                </a:extLst>
              </a:tr>
              <a:tr h="1060218">
                <a:tc>
                  <a:txBody>
                    <a:bodyPr/>
                    <a:lstStyle/>
                    <a:p>
                      <a:pPr algn="l">
                        <a:lnSpc>
                          <a:spcPct val="115000"/>
                        </a:lnSpc>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09:45-10:30</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l">
                        <a:lnSpc>
                          <a:spcPts val="1200"/>
                        </a:lnSpc>
                        <a:spcBef>
                          <a:spcPts val="600"/>
                        </a:spcBef>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Session 6: expectations for 2024</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l">
                        <a:lnSpc>
                          <a:spcPts val="1200"/>
                        </a:lnSpc>
                        <a:spcBef>
                          <a:spcPts val="600"/>
                        </a:spcBef>
                        <a:buFont typeface="Symbol" panose="05050102010706020507" pitchFamily="18" charset="2"/>
                        <a:buChar char=""/>
                      </a:pPr>
                      <a:r>
                        <a:rPr lang="en-GB" sz="1000">
                          <a:solidFill>
                            <a:srgbClr val="000000"/>
                          </a:solidFill>
                          <a:effectLst/>
                          <a:latin typeface="Tahoma" panose="020B0604030504040204" pitchFamily="34" charset="0"/>
                          <a:ea typeface="Tahoma" panose="020B0604030504040204" pitchFamily="34" charset="0"/>
                          <a:cs typeface="Tahoma" panose="020B0604030504040204" pitchFamily="34" charset="0"/>
                        </a:rPr>
                        <a:t>Presentation of the new EUHTF Advisory Group</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l">
                        <a:lnSpc>
                          <a:spcPts val="1200"/>
                        </a:lnSpc>
                        <a:spcBef>
                          <a:spcPts val="600"/>
                        </a:spcBef>
                        <a:buFont typeface="Symbol" panose="05050102010706020507" pitchFamily="18" charset="2"/>
                        <a:buChar char=""/>
                      </a:pPr>
                      <a:r>
                        <a:rPr lang="en-GB" sz="1000">
                          <a:solidFill>
                            <a:srgbClr val="000000"/>
                          </a:solidFill>
                          <a:effectLst/>
                          <a:latin typeface="Tahoma" panose="020B0604030504040204" pitchFamily="34" charset="0"/>
                          <a:ea typeface="Tahoma" panose="020B0604030504040204" pitchFamily="34" charset="0"/>
                          <a:cs typeface="Tahoma" panose="020B0604030504040204" pitchFamily="34" charset="0"/>
                        </a:rPr>
                        <a:t>Reflections on the work done in 2023</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l">
                        <a:lnSpc>
                          <a:spcPts val="1200"/>
                        </a:lnSpc>
                        <a:spcBef>
                          <a:spcPts val="600"/>
                        </a:spcBef>
                        <a:buFont typeface="Symbol" panose="05050102010706020507" pitchFamily="18" charset="2"/>
                        <a:buChar char=""/>
                      </a:pPr>
                      <a:r>
                        <a:rPr lang="en-GB" sz="1000">
                          <a:solidFill>
                            <a:srgbClr val="000000"/>
                          </a:solidFill>
                          <a:effectLst/>
                          <a:latin typeface="Tahoma" panose="020B0604030504040204" pitchFamily="34" charset="0"/>
                          <a:ea typeface="Tahoma" panose="020B0604030504040204" pitchFamily="34" charset="0"/>
                          <a:cs typeface="Tahoma" panose="020B0604030504040204" pitchFamily="34" charset="0"/>
                        </a:rPr>
                        <a:t>Expectations and plans for 2024</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4075249186"/>
                  </a:ext>
                </a:extLst>
              </a:tr>
              <a:tr h="356193">
                <a:tc>
                  <a:txBody>
                    <a:bodyPr/>
                    <a:lstStyle/>
                    <a:p>
                      <a:pPr algn="l">
                        <a:lnSpc>
                          <a:spcPct val="115000"/>
                        </a:lnSpc>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10:30-11:00</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l">
                        <a:lnSpc>
                          <a:spcPct val="115000"/>
                        </a:lnSpc>
                        <a:tabLst>
                          <a:tab pos="1712595" algn="l"/>
                        </a:tabLst>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Coffee Break (social area in 5</a:t>
                      </a:r>
                      <a:r>
                        <a:rPr lang="en-GB" sz="1000" b="1" baseline="30000">
                          <a:solidFill>
                            <a:srgbClr val="000000"/>
                          </a:solidFill>
                          <a:effectLst/>
                          <a:latin typeface="Tahoma" panose="020B0604030504040204" pitchFamily="34" charset="0"/>
                          <a:ea typeface="Tahoma" panose="020B0604030504040204" pitchFamily="34" charset="0"/>
                          <a:cs typeface="Tahoma" panose="020B0604030504040204" pitchFamily="34" charset="0"/>
                        </a:rPr>
                        <a:t>th</a:t>
                      </a: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 floor)	</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extLst>
                  <a:ext uri="{0D108BD9-81ED-4DB2-BD59-A6C34878D82A}">
                    <a16:rowId xmlns:a16="http://schemas.microsoft.com/office/drawing/2014/main" val="3074358204"/>
                  </a:ext>
                </a:extLst>
              </a:tr>
              <a:tr h="543770">
                <a:tc>
                  <a:txBody>
                    <a:bodyPr/>
                    <a:lstStyle/>
                    <a:p>
                      <a:pPr algn="l">
                        <a:lnSpc>
                          <a:spcPct val="115000"/>
                        </a:lnSpc>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11:00-12:00</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l">
                        <a:lnSpc>
                          <a:spcPct val="115000"/>
                        </a:lnSpc>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Session 7: next steps in the EUHTF operationalisation with Member States and international partners</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306820948"/>
                  </a:ext>
                </a:extLst>
              </a:tr>
              <a:tr h="356193">
                <a:tc>
                  <a:txBody>
                    <a:bodyPr/>
                    <a:lstStyle/>
                    <a:p>
                      <a:pPr algn="l">
                        <a:lnSpc>
                          <a:spcPct val="115000"/>
                        </a:lnSpc>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12:00-12:30</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l">
                        <a:lnSpc>
                          <a:spcPct val="115000"/>
                        </a:lnSpc>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Conclusion and meeting closure</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45069528"/>
                  </a:ext>
                </a:extLst>
              </a:tr>
              <a:tr h="356193">
                <a:tc>
                  <a:txBody>
                    <a:bodyPr/>
                    <a:lstStyle/>
                    <a:p>
                      <a:pPr algn="l">
                        <a:lnSpc>
                          <a:spcPct val="115000"/>
                        </a:lnSpc>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12:30-13:30</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l">
                        <a:lnSpc>
                          <a:spcPct val="115000"/>
                        </a:lnSpc>
                      </a:pP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Lunch (5</a:t>
                      </a:r>
                      <a:r>
                        <a:rPr lang="en-GB" sz="1000" b="1" baseline="30000">
                          <a:solidFill>
                            <a:srgbClr val="000000"/>
                          </a:solidFill>
                          <a:effectLst/>
                          <a:latin typeface="Tahoma" panose="020B0604030504040204" pitchFamily="34" charset="0"/>
                          <a:ea typeface="Tahoma" panose="020B0604030504040204" pitchFamily="34" charset="0"/>
                          <a:cs typeface="Tahoma" panose="020B0604030504040204" pitchFamily="34" charset="0"/>
                        </a:rPr>
                        <a:t>th</a:t>
                      </a:r>
                      <a:r>
                        <a:rPr lang="en-GB" sz="1000" b="1">
                          <a:solidFill>
                            <a:srgbClr val="000000"/>
                          </a:solidFill>
                          <a:effectLst/>
                          <a:latin typeface="Tahoma" panose="020B0604030504040204" pitchFamily="34" charset="0"/>
                          <a:ea typeface="Tahoma" panose="020B0604030504040204" pitchFamily="34" charset="0"/>
                          <a:cs typeface="Tahoma" panose="020B0604030504040204" pitchFamily="34" charset="0"/>
                        </a:rPr>
                        <a:t> floor) – Takeaway wrap</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extLst>
                  <a:ext uri="{0D108BD9-81ED-4DB2-BD59-A6C34878D82A}">
                    <a16:rowId xmlns:a16="http://schemas.microsoft.com/office/drawing/2014/main" val="2087534835"/>
                  </a:ext>
                </a:extLst>
              </a:tr>
            </a:tbl>
          </a:graphicData>
        </a:graphic>
      </p:graphicFrame>
    </p:spTree>
    <p:extLst>
      <p:ext uri="{BB962C8B-B14F-4D97-AF65-F5344CB8AC3E}">
        <p14:creationId xmlns:p14="http://schemas.microsoft.com/office/powerpoint/2010/main" val="23226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A149-BA6B-6C12-5198-9D5F20930B8C}"/>
              </a:ext>
            </a:extLst>
          </p:cNvPr>
          <p:cNvSpPr>
            <a:spLocks noGrp="1"/>
          </p:cNvSpPr>
          <p:nvPr>
            <p:ph type="title"/>
          </p:nvPr>
        </p:nvSpPr>
        <p:spPr/>
        <p:txBody>
          <a:bodyPr/>
          <a:lstStyle/>
          <a:p>
            <a:r>
              <a:rPr lang="en-GB"/>
              <a:t>Meeting agenda</a:t>
            </a:r>
          </a:p>
        </p:txBody>
      </p:sp>
      <p:sp>
        <p:nvSpPr>
          <p:cNvPr id="5" name="Slide Number Placeholder 4">
            <a:extLst>
              <a:ext uri="{FF2B5EF4-FFF2-40B4-BE49-F238E27FC236}">
                <a16:creationId xmlns:a16="http://schemas.microsoft.com/office/drawing/2014/main" id="{FA75B99F-5B4A-EC8F-1616-FC3CBEDE97E6}"/>
              </a:ext>
            </a:extLst>
          </p:cNvPr>
          <p:cNvSpPr>
            <a:spLocks noGrp="1"/>
          </p:cNvSpPr>
          <p:nvPr>
            <p:ph type="sldNum" sz="quarter" idx="12"/>
          </p:nvPr>
        </p:nvSpPr>
        <p:spPr/>
        <p:txBody>
          <a:bodyPr/>
          <a:lstStyle/>
          <a:p>
            <a:fld id="{F9E29A8E-A0F1-419A-8E8B-A78BF9C70DE8}" type="slidenum">
              <a:rPr lang="en-GB" smtClean="0"/>
              <a:pPr/>
              <a:t>4</a:t>
            </a:fld>
            <a:endParaRPr lang="en-GB"/>
          </a:p>
        </p:txBody>
      </p:sp>
      <p:graphicFrame>
        <p:nvGraphicFramePr>
          <p:cNvPr id="9" name="Content Placeholder 8">
            <a:extLst>
              <a:ext uri="{FF2B5EF4-FFF2-40B4-BE49-F238E27FC236}">
                <a16:creationId xmlns:a16="http://schemas.microsoft.com/office/drawing/2014/main" id="{B45878A2-4B90-1DD7-D8C0-819B3251854F}"/>
              </a:ext>
            </a:extLst>
          </p:cNvPr>
          <p:cNvGraphicFramePr>
            <a:graphicFrameLocks noGrp="1"/>
          </p:cNvGraphicFramePr>
          <p:nvPr>
            <p:ph idx="1"/>
            <p:extLst>
              <p:ext uri="{D42A27DB-BD31-4B8C-83A1-F6EECF244321}">
                <p14:modId xmlns:p14="http://schemas.microsoft.com/office/powerpoint/2010/main" val="1431349422"/>
              </p:ext>
            </p:extLst>
          </p:nvPr>
        </p:nvGraphicFramePr>
        <p:xfrm>
          <a:off x="914401" y="1175658"/>
          <a:ext cx="10109770" cy="5298905"/>
        </p:xfrm>
        <a:graphic>
          <a:graphicData uri="http://schemas.openxmlformats.org/drawingml/2006/table">
            <a:tbl>
              <a:tblPr firstRow="1" firstCol="1" bandRow="1">
                <a:tableStyleId>{5C22544A-7EE6-4342-B048-85BDC9FD1C3A}</a:tableStyleId>
              </a:tblPr>
              <a:tblGrid>
                <a:gridCol w="1906899">
                  <a:extLst>
                    <a:ext uri="{9D8B030D-6E8A-4147-A177-3AD203B41FA5}">
                      <a16:colId xmlns:a16="http://schemas.microsoft.com/office/drawing/2014/main" val="1124863552"/>
                    </a:ext>
                  </a:extLst>
                </a:gridCol>
                <a:gridCol w="8202871">
                  <a:extLst>
                    <a:ext uri="{9D8B030D-6E8A-4147-A177-3AD203B41FA5}">
                      <a16:colId xmlns:a16="http://schemas.microsoft.com/office/drawing/2014/main" val="3260941664"/>
                    </a:ext>
                  </a:extLst>
                </a:gridCol>
              </a:tblGrid>
              <a:tr h="539683">
                <a:tc>
                  <a:txBody>
                    <a:bodyPr/>
                    <a:lstStyle/>
                    <a:p>
                      <a:pPr algn="ctr">
                        <a:lnSpc>
                          <a:spcPct val="107000"/>
                        </a:lnSpc>
                        <a:spcAft>
                          <a:spcPts val="800"/>
                        </a:spcAft>
                      </a:pPr>
                      <a:r>
                        <a:rPr lang="en-GB" sz="1700">
                          <a:effectLst/>
                        </a:rPr>
                        <a:t>Day 1</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nSpc>
                          <a:spcPct val="107000"/>
                        </a:lnSpc>
                        <a:spcAft>
                          <a:spcPts val="800"/>
                        </a:spcAft>
                      </a:pPr>
                      <a:r>
                        <a:rPr lang="en-GB" sz="1700">
                          <a:effectLst/>
                        </a:rPr>
                        <a:t>Thursday 25 January 2024 - </a:t>
                      </a:r>
                      <a:r>
                        <a:rPr lang="fr-BE" sz="1700">
                          <a:effectLst/>
                        </a:rPr>
                        <a:t>Semmelweis room, 9</a:t>
                      </a:r>
                      <a:r>
                        <a:rPr lang="fr-BE" sz="1700" baseline="30000">
                          <a:effectLst/>
                        </a:rPr>
                        <a:t>th</a:t>
                      </a:r>
                      <a:r>
                        <a:rPr lang="fr-BE" sz="1700">
                          <a:effectLst/>
                        </a:rPr>
                        <a:t> floor</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3969925185"/>
                  </a:ext>
                </a:extLst>
              </a:tr>
              <a:tr h="2219661">
                <a:tc>
                  <a:txBody>
                    <a:bodyPr/>
                    <a:lstStyle/>
                    <a:p>
                      <a:pPr algn="ctr">
                        <a:lnSpc>
                          <a:spcPct val="107000"/>
                        </a:lnSpc>
                        <a:spcAft>
                          <a:spcPts val="800"/>
                        </a:spcAft>
                      </a:pPr>
                      <a:r>
                        <a:rPr lang="fr-BE" sz="1700">
                          <a:effectLst/>
                        </a:rPr>
                        <a:t>15:30-16:30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nSpc>
                          <a:spcPct val="100000"/>
                        </a:lnSpc>
                        <a:spcAft>
                          <a:spcPts val="800"/>
                        </a:spcAft>
                      </a:pPr>
                      <a:r>
                        <a:rPr lang="en-GB" sz="1700" b="1">
                          <a:effectLst/>
                        </a:rPr>
                        <a:t>Session 3: The EU Health Task Force in the European and global landscape - Panel discussion</a:t>
                      </a:r>
                    </a:p>
                    <a:p>
                      <a:pPr>
                        <a:lnSpc>
                          <a:spcPts val="1200"/>
                        </a:lnSpc>
                        <a:spcAft>
                          <a:spcPts val="800"/>
                        </a:spcAft>
                      </a:pPr>
                      <a:r>
                        <a:rPr lang="en-GB" sz="1700">
                          <a:effectLst/>
                        </a:rPr>
                        <a:t>Chair: Thomas Hofmann</a:t>
                      </a:r>
                    </a:p>
                    <a:p>
                      <a:pPr>
                        <a:lnSpc>
                          <a:spcPts val="1200"/>
                        </a:lnSpc>
                        <a:spcAft>
                          <a:spcPts val="800"/>
                        </a:spcAft>
                      </a:pPr>
                      <a:r>
                        <a:rPr lang="en-GB" sz="1700">
                          <a:effectLst/>
                        </a:rPr>
                        <a:t>Objectives: </a:t>
                      </a:r>
                    </a:p>
                    <a:p>
                      <a:pPr marL="342900" lvl="0" indent="-342900" algn="just">
                        <a:lnSpc>
                          <a:spcPct val="115000"/>
                        </a:lnSpc>
                        <a:buFont typeface="Symbol" panose="05050102010706020507" pitchFamily="18" charset="2"/>
                        <a:buChar char=""/>
                      </a:pPr>
                      <a:r>
                        <a:rPr lang="en-GB" sz="1700">
                          <a:effectLst/>
                        </a:rPr>
                        <a:t>Share knowledge and lessons learnt from national and supranational initiatives to support preparedness and response to public health emergencies</a:t>
                      </a:r>
                    </a:p>
                    <a:p>
                      <a:pPr marL="342900" lvl="0" indent="-342900" algn="just">
                        <a:lnSpc>
                          <a:spcPct val="115000"/>
                        </a:lnSpc>
                        <a:buFont typeface="Symbol" panose="05050102010706020507" pitchFamily="18" charset="2"/>
                        <a:buChar char=""/>
                      </a:pPr>
                      <a:r>
                        <a:rPr lang="en-GB" sz="1700">
                          <a:effectLst/>
                        </a:rPr>
                        <a:t>Identify existing gaps in international preparedness and response support</a:t>
                      </a:r>
                      <a:endParaRPr lang="en-GB" sz="17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1860762442"/>
                  </a:ext>
                </a:extLst>
              </a:tr>
              <a:tr h="1520576">
                <a:tc>
                  <a:txBody>
                    <a:bodyPr/>
                    <a:lstStyle/>
                    <a:p>
                      <a:pPr algn="ctr">
                        <a:lnSpc>
                          <a:spcPct val="107000"/>
                        </a:lnSpc>
                        <a:spcAft>
                          <a:spcPts val="800"/>
                        </a:spcAft>
                      </a:pPr>
                      <a:r>
                        <a:rPr lang="en-GB" sz="1700">
                          <a:effectLst/>
                        </a:rPr>
                        <a:t>16:30-17:30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nSpc>
                          <a:spcPts val="1200"/>
                        </a:lnSpc>
                        <a:spcAft>
                          <a:spcPts val="800"/>
                        </a:spcAft>
                      </a:pPr>
                      <a:r>
                        <a:rPr lang="en-GB" sz="1700" b="1">
                          <a:effectLst/>
                        </a:rPr>
                        <a:t>Session 4: Process to be part of the EUHTF Member State pool </a:t>
                      </a:r>
                    </a:p>
                    <a:p>
                      <a:pPr marL="342900" lvl="0" indent="-342900" algn="l">
                        <a:lnSpc>
                          <a:spcPct val="115000"/>
                        </a:lnSpc>
                        <a:buFont typeface="Symbol" panose="05050102010706020507" pitchFamily="18" charset="2"/>
                        <a:buChar char=""/>
                      </a:pPr>
                      <a:r>
                        <a:rPr lang="en-GB" sz="1700">
                          <a:effectLst/>
                        </a:rPr>
                        <a:t>Registration in the pool</a:t>
                      </a:r>
                    </a:p>
                    <a:p>
                      <a:pPr marL="342900" lvl="0" indent="-342900" algn="l">
                        <a:lnSpc>
                          <a:spcPct val="115000"/>
                        </a:lnSpc>
                        <a:buFont typeface="Symbol" panose="05050102010706020507" pitchFamily="18" charset="2"/>
                        <a:buChar char=""/>
                      </a:pPr>
                      <a:r>
                        <a:rPr lang="en-GB" sz="1700">
                          <a:effectLst/>
                        </a:rPr>
                        <a:t>Participation to EUHTF assignments</a:t>
                      </a:r>
                    </a:p>
                  </a:txBody>
                  <a:tcPr marL="66675" marR="66675" marT="0" marB="0" anchor="ctr"/>
                </a:tc>
                <a:extLst>
                  <a:ext uri="{0D108BD9-81ED-4DB2-BD59-A6C34878D82A}">
                    <a16:rowId xmlns:a16="http://schemas.microsoft.com/office/drawing/2014/main" val="2475279065"/>
                  </a:ext>
                </a:extLst>
              </a:tr>
              <a:tr h="495003">
                <a:tc>
                  <a:txBody>
                    <a:bodyPr/>
                    <a:lstStyle/>
                    <a:p>
                      <a:pPr algn="ctr">
                        <a:lnSpc>
                          <a:spcPct val="107000"/>
                        </a:lnSpc>
                        <a:spcAft>
                          <a:spcPts val="800"/>
                        </a:spcAft>
                      </a:pPr>
                      <a:r>
                        <a:rPr lang="en-GB" sz="1700">
                          <a:effectLst/>
                        </a:rPr>
                        <a:t>17:30-18:00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nSpc>
                          <a:spcPts val="1200"/>
                        </a:lnSpc>
                        <a:spcAft>
                          <a:spcPts val="800"/>
                        </a:spcAft>
                      </a:pPr>
                      <a:r>
                        <a:rPr lang="en-GB" sz="1700" b="1">
                          <a:effectLst/>
                        </a:rPr>
                        <a:t>Wrap-up day 1 </a:t>
                      </a:r>
                      <a:endParaRPr lang="en-GB" sz="1700" b="1">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4265981925"/>
                  </a:ext>
                </a:extLst>
              </a:tr>
              <a:tr h="523982">
                <a:tc>
                  <a:txBody>
                    <a:bodyPr/>
                    <a:lstStyle/>
                    <a:p>
                      <a:pPr algn="ctr">
                        <a:lnSpc>
                          <a:spcPct val="107000"/>
                        </a:lnSpc>
                        <a:spcAft>
                          <a:spcPts val="800"/>
                        </a:spcAft>
                      </a:pPr>
                      <a:r>
                        <a:rPr lang="en-GB" sz="1700">
                          <a:effectLst/>
                        </a:rPr>
                        <a:t>18:00-20:00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marL="0" algn="l">
                        <a:lnSpc>
                          <a:spcPct val="115000"/>
                        </a:lnSpc>
                      </a:pPr>
                      <a:r>
                        <a:rPr lang="en-GB" sz="1700" b="1">
                          <a:effectLst/>
                        </a:rPr>
                        <a:t>Dinner, 9</a:t>
                      </a:r>
                      <a:r>
                        <a:rPr lang="en-GB" sz="1700" b="1" baseline="30000">
                          <a:effectLst/>
                        </a:rPr>
                        <a:t>th</a:t>
                      </a:r>
                      <a:r>
                        <a:rPr lang="en-GB" sz="1700" b="1">
                          <a:effectLst/>
                        </a:rPr>
                        <a:t> floor, ECDC</a:t>
                      </a:r>
                      <a:endParaRPr lang="en-GB" sz="1700" b="1">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2146930359"/>
                  </a:ext>
                </a:extLst>
              </a:tr>
            </a:tbl>
          </a:graphicData>
        </a:graphic>
      </p:graphicFrame>
    </p:spTree>
    <p:extLst>
      <p:ext uri="{BB962C8B-B14F-4D97-AF65-F5344CB8AC3E}">
        <p14:creationId xmlns:p14="http://schemas.microsoft.com/office/powerpoint/2010/main" val="2375388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520252" cy="951722"/>
          </a:xfrm>
        </p:spPr>
        <p:txBody>
          <a:bodyPr>
            <a:normAutofit/>
          </a:bodyPr>
          <a:lstStyle/>
          <a:p>
            <a:r>
              <a:rPr lang="en-GB" sz="2500"/>
              <a:t>Wrap-up of </a:t>
            </a:r>
            <a:r>
              <a:rPr lang="en-GB" sz="2500" u="sng"/>
              <a:t>contents</a:t>
            </a:r>
            <a:r>
              <a:rPr lang="en-GB" sz="2500"/>
              <a:t> of first ½ day of the annual EUHTF meeting</a:t>
            </a:r>
          </a:p>
        </p:txBody>
      </p:sp>
      <p:sp>
        <p:nvSpPr>
          <p:cNvPr id="3" name="Content Placeholder 2"/>
          <p:cNvSpPr>
            <a:spLocks noGrp="1"/>
          </p:cNvSpPr>
          <p:nvPr>
            <p:ph idx="1"/>
          </p:nvPr>
        </p:nvSpPr>
        <p:spPr/>
        <p:txBody>
          <a:bodyPr>
            <a:normAutofit/>
          </a:bodyPr>
          <a:lstStyle/>
          <a:p>
            <a:pPr marL="457200" lvl="0" indent="-457200" fontAlgn="ctr">
              <a:buSzPts val="1000"/>
              <a:buFont typeface="Arial" panose="020B0604020202020204" pitchFamily="34" charset="0"/>
              <a:buChar char="•"/>
              <a:tabLst>
                <a:tab pos="457200" algn="l"/>
              </a:tabLst>
            </a:pPr>
            <a:r>
              <a:rPr lang="en-GB"/>
              <a:t>EUHTF concept and operationalisation in 2023</a:t>
            </a:r>
          </a:p>
          <a:p>
            <a:pPr marL="801688" lvl="0" indent="-441325" fontAlgn="ctr">
              <a:buSzPts val="1000"/>
              <a:buFont typeface="Arial" panose="020B0604020202020204" pitchFamily="34" charset="0"/>
              <a:buChar char="•"/>
              <a:tabLst>
                <a:tab pos="457200" algn="l"/>
              </a:tabLst>
            </a:pPr>
            <a:r>
              <a:rPr lang="en-GB" sz="2400"/>
              <a:t>Legislative background, composition, governance, coordination with European Commission, GOARN and WHO</a:t>
            </a:r>
          </a:p>
          <a:p>
            <a:pPr marL="801688" lvl="0" indent="-441325" fontAlgn="ctr">
              <a:buSzPts val="1000"/>
              <a:buFont typeface="Arial" panose="020B0604020202020204" pitchFamily="34" charset="0"/>
              <a:buChar char="•"/>
              <a:tabLst>
                <a:tab pos="457200" algn="l"/>
              </a:tabLst>
            </a:pPr>
            <a:r>
              <a:rPr lang="en-GB" sz="2400"/>
              <a:t>Criteria to request EUHTF support, list of initial/main activities, prioritisation of request for support, process for national authorities to request support</a:t>
            </a:r>
          </a:p>
          <a:p>
            <a:pPr marL="801688" lvl="0" indent="-441325" fontAlgn="ctr">
              <a:buSzPts val="1000"/>
              <a:buFont typeface="Arial" panose="020B0604020202020204" pitchFamily="34" charset="0"/>
              <a:buChar char="•"/>
              <a:tabLst>
                <a:tab pos="457200" algn="l"/>
              </a:tabLst>
            </a:pPr>
            <a:r>
              <a:rPr lang="en-GB" sz="2400"/>
              <a:t>Pools of EUHTF experts, registration, participation in assignments, life-cycle of an EUHTF assignment + first pilots with ECDC Fellow and MS expert</a:t>
            </a:r>
          </a:p>
          <a:p>
            <a:pPr marL="801688" lvl="0" indent="-441325" fontAlgn="ctr">
              <a:buSzPts val="1000"/>
              <a:buFont typeface="Arial" panose="020B0604020202020204" pitchFamily="34" charset="0"/>
              <a:buChar char="•"/>
              <a:tabLst>
                <a:tab pos="457200" algn="l"/>
              </a:tabLst>
            </a:pPr>
            <a:r>
              <a:rPr lang="en-GB" sz="2400"/>
              <a:t>Assignments taken forward and completed in 2023</a:t>
            </a:r>
          </a:p>
          <a:p>
            <a:pPr marL="457200" indent="-457200" fontAlgn="ctr">
              <a:buSzPts val="1000"/>
              <a:buFont typeface="Arial" panose="020B0604020202020204" pitchFamily="34" charset="0"/>
              <a:buChar char="•"/>
              <a:tabLst>
                <a:tab pos="457200" algn="l"/>
              </a:tabLst>
            </a:pPr>
            <a:r>
              <a:rPr lang="en-GB"/>
              <a:t>Panel: national, regional and global landscape around the EU to support preparedness and response </a:t>
            </a:r>
          </a:p>
          <a:p>
            <a:pPr marL="1143000" lvl="1" indent="-457200" fontAlgn="ctr">
              <a:buSzPts val="1000"/>
              <a:tabLst>
                <a:tab pos="457200" algn="l"/>
              </a:tabLst>
            </a:pPr>
            <a:r>
              <a:rPr lang="en-GB"/>
              <a:t>Increase collaboration, avoid fragmentation</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40</a:t>
            </a:fld>
            <a:endParaRPr lang="en-GB"/>
          </a:p>
        </p:txBody>
      </p:sp>
    </p:spTree>
    <p:extLst>
      <p:ext uri="{BB962C8B-B14F-4D97-AF65-F5344CB8AC3E}">
        <p14:creationId xmlns:p14="http://schemas.microsoft.com/office/powerpoint/2010/main" val="3933897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a:t>Wrap-up of </a:t>
            </a:r>
            <a:r>
              <a:rPr lang="en-GB" sz="2500" u="sng"/>
              <a:t>inputs</a:t>
            </a:r>
            <a:r>
              <a:rPr lang="en-GB" sz="2500"/>
              <a:t> of first ½ day of the annual EUHTF meeting</a:t>
            </a:r>
          </a:p>
        </p:txBody>
      </p:sp>
      <p:sp>
        <p:nvSpPr>
          <p:cNvPr id="3" name="Content Placeholder 2"/>
          <p:cNvSpPr>
            <a:spLocks noGrp="1"/>
          </p:cNvSpPr>
          <p:nvPr>
            <p:ph idx="1"/>
          </p:nvPr>
        </p:nvSpPr>
        <p:spPr>
          <a:xfrm>
            <a:off x="431999" y="1371600"/>
            <a:ext cx="11352563" cy="4805363"/>
          </a:xfrm>
        </p:spPr>
        <p:txBody>
          <a:bodyPr vert="horz" lIns="91440" tIns="45720" rIns="91440" bIns="45720" rtlCol="0" anchor="t">
            <a:normAutofit fontScale="70000" lnSpcReduction="20000"/>
          </a:bodyPr>
          <a:lstStyle/>
          <a:p>
            <a:pPr marL="457200" indent="-457200" fontAlgn="ctr">
              <a:buSzPts val="1000"/>
              <a:buFont typeface="Arial" panose="020B0604020202020204" pitchFamily="34" charset="0"/>
              <a:buChar char="•"/>
              <a:tabLst>
                <a:tab pos="457200" algn="l"/>
              </a:tabLst>
            </a:pPr>
            <a:r>
              <a:rPr lang="en-GB">
                <a:latin typeface="Tahoma"/>
                <a:ea typeface="Tahoma"/>
                <a:cs typeface="Tahoma"/>
              </a:rPr>
              <a:t>Expectations on assignments:</a:t>
            </a:r>
          </a:p>
          <a:p>
            <a:pPr marL="1143000" lvl="1" indent="-457200" fontAlgn="ctr">
              <a:buSzPts val="1000"/>
              <a:tabLst>
                <a:tab pos="457200" algn="l"/>
              </a:tabLst>
            </a:pPr>
            <a:r>
              <a:rPr lang="en-GB">
                <a:latin typeface="Tahoma"/>
                <a:ea typeface="Tahoma"/>
                <a:cs typeface="Tahoma"/>
              </a:rPr>
              <a:t>Clarify areas for response support and bring packages</a:t>
            </a:r>
          </a:p>
          <a:p>
            <a:pPr marL="1143000" lvl="1" indent="-457200" fontAlgn="ctr">
              <a:buSzPts val="1000"/>
              <a:tabLst>
                <a:tab pos="457200" algn="l"/>
              </a:tabLst>
            </a:pPr>
            <a:r>
              <a:rPr lang="en-GB">
                <a:latin typeface="Tahoma"/>
                <a:ea typeface="Tahoma"/>
                <a:cs typeface="Tahoma"/>
              </a:rPr>
              <a:t>Reflect in terms of references (</a:t>
            </a:r>
            <a:r>
              <a:rPr lang="en-GB" err="1">
                <a:latin typeface="Tahoma"/>
                <a:ea typeface="Tahoma"/>
                <a:cs typeface="Tahoma"/>
              </a:rPr>
              <a:t>ToR</a:t>
            </a:r>
            <a:r>
              <a:rPr lang="en-GB">
                <a:latin typeface="Tahoma"/>
                <a:ea typeface="Tahoma"/>
                <a:cs typeface="Tahoma"/>
              </a:rPr>
              <a:t>)</a:t>
            </a:r>
          </a:p>
          <a:p>
            <a:pPr marL="1143000" lvl="1" indent="-457200" fontAlgn="ctr">
              <a:buSzPts val="1000"/>
              <a:tabLst>
                <a:tab pos="457200" algn="l"/>
              </a:tabLst>
            </a:pPr>
            <a:r>
              <a:rPr lang="en-GB">
                <a:latin typeface="Tahoma"/>
                <a:ea typeface="Tahoma"/>
                <a:cs typeface="Tahoma"/>
              </a:rPr>
              <a:t>Build trust and increase EUHTF visibility and engagement with MSs</a:t>
            </a:r>
          </a:p>
          <a:p>
            <a:pPr marL="1143000" lvl="1" indent="-457200" fontAlgn="ctr">
              <a:buSzPts val="1000"/>
              <a:tabLst>
                <a:tab pos="457200" algn="l"/>
              </a:tabLst>
            </a:pPr>
            <a:r>
              <a:rPr lang="en-GB">
                <a:latin typeface="Tahoma"/>
                <a:ea typeface="Tahoma"/>
                <a:cs typeface="Tahoma"/>
              </a:rPr>
              <a:t>Learn from past outbreaks</a:t>
            </a:r>
          </a:p>
          <a:p>
            <a:pPr marL="1143000" lvl="1" indent="-457200" fontAlgn="ctr">
              <a:buSzPts val="1000"/>
              <a:tabLst>
                <a:tab pos="457200" algn="l"/>
              </a:tabLst>
            </a:pPr>
            <a:r>
              <a:rPr lang="en-GB">
                <a:latin typeface="Tahoma"/>
                <a:ea typeface="Tahoma"/>
                <a:cs typeface="Tahoma"/>
              </a:rPr>
              <a:t>Define timing and expectations for support both country and expert’s perspective</a:t>
            </a:r>
          </a:p>
          <a:p>
            <a:pPr marL="1143000" lvl="1" indent="-457200" fontAlgn="ctr">
              <a:buSzPts val="1000"/>
              <a:tabLst>
                <a:tab pos="457200" algn="l"/>
              </a:tabLst>
            </a:pPr>
            <a:r>
              <a:rPr lang="en-GB">
                <a:latin typeface="Tahoma"/>
                <a:ea typeface="Tahoma"/>
                <a:cs typeface="Tahoma"/>
              </a:rPr>
              <a:t>Continue working on preparedness assignments</a:t>
            </a:r>
          </a:p>
          <a:p>
            <a:pPr marL="457200" indent="-457200" fontAlgn="ctr">
              <a:buSzPts val="1000"/>
              <a:buFont typeface="Arial" panose="020B0604020202020204" pitchFamily="34" charset="0"/>
              <a:buChar char="•"/>
              <a:tabLst>
                <a:tab pos="457200" algn="l"/>
              </a:tabLst>
            </a:pPr>
            <a:r>
              <a:rPr lang="en-GB">
                <a:latin typeface="Tahoma"/>
                <a:ea typeface="Tahoma"/>
                <a:cs typeface="Tahoma"/>
              </a:rPr>
              <a:t>Operational research – identified as an area where support is needed</a:t>
            </a:r>
          </a:p>
          <a:p>
            <a:pPr marL="457200" indent="-457200" fontAlgn="ctr">
              <a:buSzPts val="1000"/>
              <a:buFont typeface="Arial" panose="020B0604020202020204" pitchFamily="34" charset="0"/>
              <a:buChar char="•"/>
              <a:tabLst>
                <a:tab pos="457200" algn="l"/>
              </a:tabLst>
            </a:pPr>
            <a:r>
              <a:rPr lang="en-GB">
                <a:latin typeface="Tahoma"/>
                <a:ea typeface="Tahoma"/>
                <a:cs typeface="Tahoma"/>
              </a:rPr>
              <a:t>Inform regularly NFPs, NCs, and community/pool</a:t>
            </a:r>
          </a:p>
          <a:p>
            <a:pPr marL="457200" indent="-457200" fontAlgn="ctr">
              <a:buSzPts val="1000"/>
              <a:buFont typeface="Arial" panose="020B0604020202020204" pitchFamily="34" charset="0"/>
              <a:buChar char="•"/>
              <a:tabLst>
                <a:tab pos="457200" algn="l"/>
              </a:tabLst>
            </a:pPr>
            <a:r>
              <a:rPr lang="en-GB">
                <a:latin typeface="Tahoma"/>
                <a:ea typeface="Tahoma"/>
                <a:cs typeface="Tahoma"/>
              </a:rPr>
              <a:t>Coordinate training, reinforce capacity building</a:t>
            </a:r>
          </a:p>
          <a:p>
            <a:pPr marL="457200" indent="-457200" fontAlgn="ctr">
              <a:buSzPts val="1000"/>
              <a:buFont typeface="Arial" panose="020B0604020202020204" pitchFamily="34" charset="0"/>
              <a:buChar char="•"/>
              <a:tabLst>
                <a:tab pos="457200" algn="l"/>
              </a:tabLst>
            </a:pPr>
            <a:r>
              <a:rPr lang="en-GB">
                <a:latin typeface="Tahoma"/>
                <a:ea typeface="Tahoma"/>
                <a:cs typeface="Tahoma"/>
              </a:rPr>
              <a:t>Suggested assignments:</a:t>
            </a:r>
          </a:p>
          <a:p>
            <a:pPr marL="1143000" lvl="1" indent="-457200" fontAlgn="ctr">
              <a:buSzPts val="1000"/>
              <a:tabLst>
                <a:tab pos="457200" algn="l"/>
              </a:tabLst>
            </a:pPr>
            <a:r>
              <a:rPr lang="en-GB">
                <a:latin typeface="Tahoma"/>
                <a:ea typeface="Tahoma"/>
                <a:cs typeface="Tahoma"/>
              </a:rPr>
              <a:t>Report on timeliness from start to end</a:t>
            </a:r>
          </a:p>
          <a:p>
            <a:pPr marL="1143000" lvl="1" indent="-457200" fontAlgn="ctr">
              <a:buSzPts val="1000"/>
              <a:tabLst>
                <a:tab pos="457200" algn="l"/>
              </a:tabLst>
            </a:pPr>
            <a:r>
              <a:rPr lang="en-GB">
                <a:latin typeface="Tahoma"/>
                <a:ea typeface="Tahoma"/>
                <a:cs typeface="Tahoma"/>
              </a:rPr>
              <a:t>Record person/hours of work</a:t>
            </a:r>
          </a:p>
          <a:p>
            <a:pPr marL="1143000" lvl="1" indent="-457200" fontAlgn="ctr">
              <a:buSzPts val="1000"/>
              <a:tabLst>
                <a:tab pos="457200" algn="l"/>
              </a:tabLst>
            </a:pPr>
            <a:r>
              <a:rPr lang="en-GB">
                <a:latin typeface="Tahoma"/>
                <a:ea typeface="Tahoma"/>
                <a:cs typeface="Tahoma"/>
              </a:rPr>
              <a:t>Clarify public health impact associated with EUHTF support</a:t>
            </a:r>
          </a:p>
          <a:p>
            <a:pPr marL="457200" indent="-457200" fontAlgn="ctr">
              <a:buSzPts val="1000"/>
              <a:buFont typeface="Arial" panose="020B0604020202020204" pitchFamily="34" charset="0"/>
              <a:buChar char="•"/>
              <a:tabLst>
                <a:tab pos="457200" algn="l"/>
              </a:tabLst>
            </a:pPr>
            <a:r>
              <a:rPr lang="en-GB">
                <a:latin typeface="Tahoma"/>
                <a:ea typeface="Tahoma"/>
                <a:cs typeface="Tahoma"/>
              </a:rPr>
              <a:t>Continue working with DG ECHO, GOARN and WHO-GHEC on complementary and overlapping </a:t>
            </a:r>
            <a:endParaRPr lang="en-GB"/>
          </a:p>
          <a:p>
            <a:pPr marL="457200" indent="-457200" fontAlgn="ctr">
              <a:buSzPts val="1000"/>
              <a:buFont typeface="Arial" panose="020B0604020202020204" pitchFamily="34" charset="0"/>
              <a:buChar char="•"/>
              <a:tabLst>
                <a:tab pos="457200" algn="l"/>
              </a:tabLst>
            </a:pPr>
            <a:r>
              <a:rPr lang="en-GB"/>
              <a:t>Clarify legal aspect (i.e. liability)</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41</a:t>
            </a:fld>
            <a:endParaRPr lang="en-GB"/>
          </a:p>
        </p:txBody>
      </p:sp>
    </p:spTree>
    <p:extLst>
      <p:ext uri="{BB962C8B-B14F-4D97-AF65-F5344CB8AC3E}">
        <p14:creationId xmlns:p14="http://schemas.microsoft.com/office/powerpoint/2010/main" val="1418931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CD1F-BD68-052C-B65F-934C9ABE387F}"/>
              </a:ext>
            </a:extLst>
          </p:cNvPr>
          <p:cNvSpPr>
            <a:spLocks noGrp="1"/>
          </p:cNvSpPr>
          <p:nvPr>
            <p:ph type="title"/>
          </p:nvPr>
        </p:nvSpPr>
        <p:spPr>
          <a:xfrm>
            <a:off x="2029097" y="2551612"/>
            <a:ext cx="7867175" cy="1541418"/>
          </a:xfrm>
        </p:spPr>
        <p:txBody>
          <a:bodyPr>
            <a:normAutofit fontScale="90000"/>
          </a:bodyPr>
          <a:lstStyle/>
          <a:p>
            <a:pPr algn="ctr">
              <a:lnSpc>
                <a:spcPct val="100000"/>
              </a:lnSpc>
              <a:spcAft>
                <a:spcPts val="1200"/>
              </a:spcAft>
            </a:pPr>
            <a:r>
              <a:rPr lang="en-GB" sz="4000">
                <a:solidFill>
                  <a:schemeClr val="accent4"/>
                </a:solidFill>
              </a:rPr>
              <a:t>Session 5:</a:t>
            </a:r>
            <a:r>
              <a:rPr lang="en-GB" sz="4000" b="1">
                <a:effectLst/>
              </a:rPr>
              <a:t> </a:t>
            </a:r>
            <a:br>
              <a:rPr lang="en-GB" sz="4000" b="1">
                <a:effectLst/>
              </a:rPr>
            </a:br>
            <a:r>
              <a:rPr lang="en-GB" sz="4000">
                <a:solidFill>
                  <a:schemeClr val="accent4"/>
                </a:solidFill>
              </a:rPr>
              <a:t>Opportunities for the Enhanced Emergency Capacity pool of experts</a:t>
            </a:r>
            <a:br>
              <a:rPr lang="en-GB" sz="4000" b="1">
                <a:effectLst/>
              </a:rPr>
            </a:br>
            <a:endParaRPr lang="en-GB" sz="4000">
              <a:solidFill>
                <a:schemeClr val="accent4"/>
              </a:solidFill>
            </a:endParaRPr>
          </a:p>
        </p:txBody>
      </p:sp>
      <p:sp>
        <p:nvSpPr>
          <p:cNvPr id="4" name="Footer Placeholder 3">
            <a:extLst>
              <a:ext uri="{FF2B5EF4-FFF2-40B4-BE49-F238E27FC236}">
                <a16:creationId xmlns:a16="http://schemas.microsoft.com/office/drawing/2014/main" id="{860612E6-E036-B262-1DFE-D0D58F2329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960B29-C9BB-9432-9FA7-03FFE0C89BCF}"/>
              </a:ext>
            </a:extLst>
          </p:cNvPr>
          <p:cNvSpPr>
            <a:spLocks noGrp="1"/>
          </p:cNvSpPr>
          <p:nvPr>
            <p:ph type="sldNum" sz="quarter" idx="12"/>
          </p:nvPr>
        </p:nvSpPr>
        <p:spPr/>
        <p:txBody>
          <a:bodyPr/>
          <a:lstStyle/>
          <a:p>
            <a:fld id="{F9E29A8E-A0F1-419A-8E8B-A78BF9C70DE8}" type="slidenum">
              <a:rPr lang="en-GB" smtClean="0"/>
              <a:pPr/>
              <a:t>42</a:t>
            </a:fld>
            <a:endParaRPr lang="en-GB"/>
          </a:p>
        </p:txBody>
      </p:sp>
    </p:spTree>
    <p:extLst>
      <p:ext uri="{BB962C8B-B14F-4D97-AF65-F5344CB8AC3E}">
        <p14:creationId xmlns:p14="http://schemas.microsoft.com/office/powerpoint/2010/main" val="3601230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B74E-75C8-2192-5C27-F849150381FD}"/>
              </a:ext>
            </a:extLst>
          </p:cNvPr>
          <p:cNvSpPr>
            <a:spLocks noGrp="1"/>
          </p:cNvSpPr>
          <p:nvPr>
            <p:ph type="title"/>
          </p:nvPr>
        </p:nvSpPr>
        <p:spPr/>
        <p:txBody>
          <a:bodyPr/>
          <a:lstStyle/>
          <a:p>
            <a:r>
              <a:rPr lang="en-GB" sz="2800">
                <a:latin typeface="Tahoma"/>
                <a:ea typeface="Tahoma"/>
                <a:cs typeface="Tahoma"/>
              </a:rPr>
              <a:t>Opportunities for the pool of experts </a:t>
            </a:r>
            <a:endParaRPr lang="en-GB"/>
          </a:p>
        </p:txBody>
      </p:sp>
      <p:sp>
        <p:nvSpPr>
          <p:cNvPr id="3" name="Content Placeholder 2">
            <a:extLst>
              <a:ext uri="{FF2B5EF4-FFF2-40B4-BE49-F238E27FC236}">
                <a16:creationId xmlns:a16="http://schemas.microsoft.com/office/drawing/2014/main" id="{7172A55B-E042-EAB6-B29E-304D919CA1D9}"/>
              </a:ext>
            </a:extLst>
          </p:cNvPr>
          <p:cNvSpPr>
            <a:spLocks noGrp="1"/>
          </p:cNvSpPr>
          <p:nvPr>
            <p:ph idx="1"/>
          </p:nvPr>
        </p:nvSpPr>
        <p:spPr>
          <a:xfrm>
            <a:off x="431999" y="1474237"/>
            <a:ext cx="10354189" cy="4702726"/>
          </a:xfrm>
        </p:spPr>
        <p:txBody>
          <a:bodyPr vert="horz" lIns="91440" tIns="45720" rIns="91440" bIns="45720" rtlCol="0" anchor="t">
            <a:normAutofit/>
          </a:bodyPr>
          <a:lstStyle/>
          <a:p>
            <a:pPr algn="just" fontAlgn="base">
              <a:lnSpc>
                <a:spcPct val="100000"/>
              </a:lnSpc>
            </a:pPr>
            <a:r>
              <a:rPr lang="en-GB">
                <a:solidFill>
                  <a:srgbClr val="000000"/>
                </a:solidFill>
                <a:latin typeface="+mn-lt"/>
                <a:ea typeface="Tahoma"/>
                <a:cs typeface="Tahoma"/>
              </a:rPr>
              <a:t>Not only offer to be part of field work or remote work, but also:</a:t>
            </a:r>
          </a:p>
          <a:p>
            <a:pPr algn="just">
              <a:lnSpc>
                <a:spcPct val="100000"/>
              </a:lnSpc>
            </a:pPr>
            <a:endParaRPr lang="en-GB">
              <a:solidFill>
                <a:srgbClr val="000000"/>
              </a:solidFill>
              <a:latin typeface="+mn-lt"/>
              <a:ea typeface="Tahoma"/>
              <a:cs typeface="Tahoma"/>
            </a:endParaRPr>
          </a:p>
          <a:p>
            <a:pPr marL="514350" indent="-514350" algn="just">
              <a:lnSpc>
                <a:spcPct val="100000"/>
              </a:lnSpc>
              <a:buAutoNum type="alphaLcParenR"/>
            </a:pPr>
            <a:r>
              <a:rPr lang="en-GB">
                <a:solidFill>
                  <a:srgbClr val="000000"/>
                </a:solidFill>
                <a:latin typeface="+mn-lt"/>
                <a:ea typeface="Tahoma"/>
                <a:cs typeface="Tahoma"/>
              </a:rPr>
              <a:t>Take part in trainings</a:t>
            </a:r>
            <a:endParaRPr lang="en-GB" b="0" i="0">
              <a:solidFill>
                <a:srgbClr val="000000"/>
              </a:solidFill>
              <a:effectLst/>
              <a:latin typeface="+mn-lt"/>
            </a:endParaRPr>
          </a:p>
          <a:p>
            <a:pPr marL="514350" indent="-514350" algn="just">
              <a:lnSpc>
                <a:spcPct val="100000"/>
              </a:lnSpc>
              <a:buAutoNum type="alphaLcParenR"/>
            </a:pPr>
            <a:r>
              <a:rPr lang="en-GB">
                <a:solidFill>
                  <a:srgbClr val="000000"/>
                </a:solidFill>
                <a:latin typeface="+mn-lt"/>
                <a:ea typeface="Tahoma"/>
                <a:cs typeface="Tahoma"/>
              </a:rPr>
              <a:t>Be a part of a European Community of practice</a:t>
            </a:r>
            <a:endParaRPr lang="en-GB" b="0" i="0">
              <a:solidFill>
                <a:srgbClr val="000000"/>
              </a:solidFill>
              <a:effectLst/>
              <a:latin typeface="+mn-lt"/>
            </a:endParaRPr>
          </a:p>
          <a:p>
            <a:pPr marL="514350" indent="-514350" algn="just" fontAlgn="base">
              <a:lnSpc>
                <a:spcPct val="100000"/>
              </a:lnSpc>
              <a:buAutoNum type="alphaLcParenR"/>
            </a:pPr>
            <a:endParaRPr lang="en-GB">
              <a:solidFill>
                <a:srgbClr val="000000"/>
              </a:solidFill>
              <a:latin typeface="+mn-lt"/>
            </a:endParaRPr>
          </a:p>
          <a:p>
            <a:pPr marL="514350" indent="-514350" algn="just" rtl="0" fontAlgn="base">
              <a:lnSpc>
                <a:spcPct val="100000"/>
              </a:lnSpc>
              <a:buAutoNum type="alphaLcParenR"/>
            </a:pPr>
            <a:endParaRPr lang="en-GB" b="0" i="0">
              <a:solidFill>
                <a:srgbClr val="000000"/>
              </a:solidFill>
              <a:effectLst/>
              <a:latin typeface="+mn-lt"/>
            </a:endParaRPr>
          </a:p>
          <a:p>
            <a:endParaRPr lang="en-GB"/>
          </a:p>
        </p:txBody>
      </p:sp>
      <p:sp>
        <p:nvSpPr>
          <p:cNvPr id="4" name="Footer Placeholder 3">
            <a:extLst>
              <a:ext uri="{FF2B5EF4-FFF2-40B4-BE49-F238E27FC236}">
                <a16:creationId xmlns:a16="http://schemas.microsoft.com/office/drawing/2014/main" id="{8A44A08D-FF1A-993B-AAF1-F0DF98FF10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056FEA-192B-0186-603E-7BF5CBABABF7}"/>
              </a:ext>
            </a:extLst>
          </p:cNvPr>
          <p:cNvSpPr>
            <a:spLocks noGrp="1"/>
          </p:cNvSpPr>
          <p:nvPr>
            <p:ph type="sldNum" sz="quarter" idx="12"/>
          </p:nvPr>
        </p:nvSpPr>
        <p:spPr/>
        <p:txBody>
          <a:bodyPr/>
          <a:lstStyle/>
          <a:p>
            <a:fld id="{F9E29A8E-A0F1-419A-8E8B-A78BF9C70DE8}" type="slidenum">
              <a:rPr lang="en-GB" smtClean="0"/>
              <a:pPr/>
              <a:t>43</a:t>
            </a:fld>
            <a:endParaRPr lang="en-GB"/>
          </a:p>
        </p:txBody>
      </p:sp>
    </p:spTree>
    <p:extLst>
      <p:ext uri="{BB962C8B-B14F-4D97-AF65-F5344CB8AC3E}">
        <p14:creationId xmlns:p14="http://schemas.microsoft.com/office/powerpoint/2010/main" val="1621226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a:latin typeface="Tahoma"/>
                <a:ea typeface="Tahoma"/>
                <a:cs typeface="Tahoma"/>
              </a:rPr>
              <a:t>Opportunities for the pool of experts - Training and Community of practice</a:t>
            </a:r>
          </a:p>
        </p:txBody>
      </p:sp>
      <p:sp>
        <p:nvSpPr>
          <p:cNvPr id="3" name="Content Placeholder 2"/>
          <p:cNvSpPr>
            <a:spLocks noGrp="1"/>
          </p:cNvSpPr>
          <p:nvPr>
            <p:ph idx="1"/>
          </p:nvPr>
        </p:nvSpPr>
        <p:spPr>
          <a:xfrm>
            <a:off x="431999" y="1474236"/>
            <a:ext cx="11352563" cy="4278864"/>
          </a:xfrm>
        </p:spPr>
        <p:txBody>
          <a:bodyPr vert="horz" lIns="91440" tIns="45720" rIns="91440" bIns="45720" rtlCol="0" anchor="t">
            <a:normAutofit/>
          </a:bodyPr>
          <a:lstStyle/>
          <a:p>
            <a:pPr marL="342900" indent="-342900" fontAlgn="ctr">
              <a:buSzPts val="1000"/>
              <a:buFont typeface="Symbol" panose="05050102010706020507" pitchFamily="18" charset="2"/>
              <a:buChar char=""/>
              <a:tabLst>
                <a:tab pos="457200" algn="l"/>
              </a:tabLst>
            </a:pPr>
            <a:r>
              <a:rPr lang="en-GB">
                <a:latin typeface="Tahoma"/>
                <a:ea typeface="Tahoma"/>
                <a:cs typeface="Tahoma"/>
              </a:rPr>
              <a:t>General trainings and specific trainings for deployment</a:t>
            </a:r>
          </a:p>
          <a:p>
            <a:pPr marL="1028700" lvl="1" indent="-342900">
              <a:buSzPts val="1000"/>
              <a:buFont typeface="Symbol" panose="05050102010706020507" pitchFamily="18" charset="2"/>
              <a:buChar char=""/>
              <a:tabLst>
                <a:tab pos="457200" algn="l"/>
              </a:tabLst>
            </a:pPr>
            <a:r>
              <a:rPr lang="en-GB">
                <a:latin typeface="Tahoma"/>
                <a:ea typeface="Tahoma"/>
                <a:cs typeface="Tahoma"/>
              </a:rPr>
              <a:t>General trainings, like: </a:t>
            </a:r>
          </a:p>
          <a:p>
            <a:pPr marL="1485900" lvl="2" indent="-342900">
              <a:buSzPts val="1000"/>
              <a:buFont typeface="Symbol" panose="05050102010706020507" pitchFamily="18" charset="2"/>
              <a:buChar char=""/>
              <a:tabLst>
                <a:tab pos="457200" algn="l"/>
              </a:tabLst>
            </a:pPr>
            <a:r>
              <a:rPr lang="en-GB">
                <a:latin typeface="Tahoma"/>
                <a:ea typeface="Tahoma"/>
                <a:cs typeface="Tahoma"/>
              </a:rPr>
              <a:t>Soft skills</a:t>
            </a:r>
          </a:p>
          <a:p>
            <a:pPr marL="1485900" lvl="2" indent="-342900">
              <a:buSzPts val="1000"/>
              <a:buFont typeface="Symbol" panose="05050102010706020507" pitchFamily="18" charset="2"/>
              <a:buChar char=""/>
              <a:tabLst>
                <a:tab pos="457200" algn="l"/>
              </a:tabLst>
            </a:pPr>
            <a:r>
              <a:rPr lang="en-GB">
                <a:latin typeface="Tahoma"/>
                <a:ea typeface="Tahoma"/>
                <a:cs typeface="Tahoma"/>
              </a:rPr>
              <a:t>Presentation of the EUHTF</a:t>
            </a:r>
          </a:p>
          <a:p>
            <a:pPr marL="1485900" lvl="2" indent="-342900">
              <a:buSzPts val="1000"/>
              <a:buFont typeface="Symbol" panose="05050102010706020507" pitchFamily="18" charset="2"/>
              <a:buChar char=""/>
              <a:tabLst>
                <a:tab pos="457200" algn="l"/>
              </a:tabLst>
            </a:pPr>
            <a:r>
              <a:rPr lang="en-GB" err="1">
                <a:latin typeface="Tahoma"/>
                <a:ea typeface="Tahoma"/>
                <a:cs typeface="Tahoma"/>
              </a:rPr>
              <a:t>REDCap</a:t>
            </a:r>
            <a:endParaRPr lang="en-GB">
              <a:latin typeface="Tahoma"/>
              <a:ea typeface="Tahoma"/>
              <a:cs typeface="Tahoma"/>
            </a:endParaRPr>
          </a:p>
          <a:p>
            <a:pPr marL="1485900" lvl="2" indent="-342900">
              <a:buSzPts val="1000"/>
              <a:buFont typeface="Symbol" panose="05050102010706020507" pitchFamily="18" charset="2"/>
              <a:buChar char=""/>
              <a:tabLst>
                <a:tab pos="457200" algn="l"/>
              </a:tabLst>
            </a:pPr>
            <a:r>
              <a:rPr lang="en-GB">
                <a:latin typeface="Tahoma"/>
                <a:ea typeface="Tahoma"/>
                <a:cs typeface="Tahoma"/>
              </a:rPr>
              <a:t>Working in a multi-cultural environment/diplomacy (focus on EU/EEA )</a:t>
            </a:r>
          </a:p>
          <a:p>
            <a:pPr marL="1028700" lvl="1" indent="-342900">
              <a:buSzPts val="1000"/>
              <a:buFont typeface="Symbol" panose="05050102010706020507" pitchFamily="18" charset="2"/>
              <a:buChar char=""/>
              <a:tabLst>
                <a:tab pos="457200" algn="l"/>
              </a:tabLst>
            </a:pPr>
            <a:r>
              <a:rPr lang="en-GB">
                <a:latin typeface="Tahoma"/>
                <a:ea typeface="Tahoma"/>
                <a:cs typeface="Tahoma"/>
              </a:rPr>
              <a:t>Trainings for deployment, like: </a:t>
            </a:r>
          </a:p>
          <a:p>
            <a:pPr marL="1485900" lvl="2" indent="-342900">
              <a:buSzPts val="1000"/>
              <a:buFont typeface="Symbol" panose="05050102010706020507" pitchFamily="18" charset="2"/>
              <a:buChar char=""/>
              <a:tabLst>
                <a:tab pos="457200" algn="l"/>
              </a:tabLst>
            </a:pPr>
            <a:r>
              <a:rPr lang="en-GB">
                <a:solidFill>
                  <a:srgbClr val="000000"/>
                </a:solidFill>
                <a:latin typeface="Tahoma"/>
                <a:ea typeface="Tahoma"/>
                <a:cs typeface="Tahoma"/>
              </a:rPr>
              <a:t>Field safety during travel and at the place of assignment, </a:t>
            </a:r>
          </a:p>
          <a:p>
            <a:pPr marL="1485900" lvl="2" indent="-342900">
              <a:buSzPts val="1000"/>
              <a:buFont typeface="Symbol" panose="05050102010706020507" pitchFamily="18" charset="2"/>
              <a:buChar char=""/>
              <a:tabLst>
                <a:tab pos="457200" algn="l"/>
              </a:tabLst>
            </a:pPr>
            <a:r>
              <a:rPr lang="en-GB" b="0" i="0">
                <a:solidFill>
                  <a:srgbClr val="000000"/>
                </a:solidFill>
                <a:effectLst/>
                <a:latin typeface="Tahoma"/>
                <a:ea typeface="Tahoma"/>
                <a:cs typeface="Tahoma"/>
              </a:rPr>
              <a:t>P</a:t>
            </a:r>
            <a:r>
              <a:rPr lang="en-GB" b="0" i="0">
                <a:solidFill>
                  <a:srgbClr val="000000"/>
                </a:solidFill>
                <a:effectLst/>
                <a:latin typeface="+mn-lt"/>
              </a:rPr>
              <a:t>reparing for field work (what to do in preparation and what to do upon returning)</a:t>
            </a:r>
          </a:p>
          <a:p>
            <a:pPr marL="1485900" lvl="2" indent="-342900">
              <a:buSzPts val="1000"/>
              <a:buFont typeface="Symbol" panose="05050102010706020507" pitchFamily="18" charset="2"/>
              <a:buChar char=""/>
              <a:tabLst>
                <a:tab pos="457200" algn="l"/>
              </a:tabLst>
            </a:pPr>
            <a:r>
              <a:rPr lang="en-GB">
                <a:solidFill>
                  <a:srgbClr val="000000"/>
                </a:solidFill>
                <a:latin typeface="+mn-lt"/>
                <a:ea typeface="Tahoma"/>
                <a:cs typeface="Tahoma"/>
              </a:rPr>
              <a:t>P</a:t>
            </a:r>
            <a:r>
              <a:rPr lang="en-GB">
                <a:solidFill>
                  <a:srgbClr val="000000"/>
                </a:solidFill>
                <a:latin typeface="Tahoma"/>
                <a:ea typeface="Tahoma"/>
                <a:cs typeface="Tahoma"/>
              </a:rPr>
              <a:t>olitical context</a:t>
            </a:r>
          </a:p>
          <a:p>
            <a:pPr marL="1485900" lvl="2" indent="-342900">
              <a:buSzPts val="1000"/>
              <a:buFont typeface="Symbol" panose="05050102010706020507" pitchFamily="18" charset="2"/>
              <a:buChar char=""/>
              <a:tabLst>
                <a:tab pos="457200" algn="l"/>
              </a:tabLst>
            </a:pPr>
            <a:r>
              <a:rPr lang="en-GB">
                <a:solidFill>
                  <a:srgbClr val="000000"/>
                </a:solidFill>
                <a:latin typeface="Tahoma"/>
                <a:ea typeface="Tahoma"/>
                <a:cs typeface="Tahoma"/>
              </a:rPr>
              <a:t>State of healthcare system</a:t>
            </a:r>
            <a:endParaRPr lang="en-GB">
              <a:solidFill>
                <a:srgbClr val="000000"/>
              </a:solidFill>
            </a:endParaRPr>
          </a:p>
        </p:txBody>
      </p:sp>
      <p:sp>
        <p:nvSpPr>
          <p:cNvPr id="5" name="Slide Number Placeholder 4"/>
          <p:cNvSpPr>
            <a:spLocks noGrp="1"/>
          </p:cNvSpPr>
          <p:nvPr>
            <p:ph type="sldNum" sz="quarter" idx="12"/>
          </p:nvPr>
        </p:nvSpPr>
        <p:spPr/>
        <p:txBody>
          <a:bodyPr/>
          <a:lstStyle/>
          <a:p>
            <a:fld id="{F9E29A8E-A0F1-419A-8E8B-A78BF9C70DE8}" type="slidenum">
              <a:rPr lang="en-GB" smtClean="0"/>
              <a:pPr/>
              <a:t>44</a:t>
            </a:fld>
            <a:endParaRPr lang="en-GB"/>
          </a:p>
        </p:txBody>
      </p:sp>
    </p:spTree>
    <p:extLst>
      <p:ext uri="{BB962C8B-B14F-4D97-AF65-F5344CB8AC3E}">
        <p14:creationId xmlns:p14="http://schemas.microsoft.com/office/powerpoint/2010/main" val="1942045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833DA9-AD6C-6C12-8A0E-5A0006B19684}"/>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A239FC63-1FCC-F035-A39D-637E209662EA}"/>
              </a:ext>
            </a:extLst>
          </p:cNvPr>
          <p:cNvSpPr>
            <a:spLocks noGrp="1"/>
          </p:cNvSpPr>
          <p:nvPr>
            <p:ph type="sldNum" sz="quarter" idx="12"/>
          </p:nvPr>
        </p:nvSpPr>
        <p:spPr/>
        <p:txBody>
          <a:bodyPr/>
          <a:lstStyle/>
          <a:p>
            <a:fld id="{F9E29A8E-A0F1-419A-8E8B-A78BF9C70DE8}" type="slidenum">
              <a:rPr lang="en-GB" smtClean="0"/>
              <a:t>45</a:t>
            </a:fld>
            <a:endParaRPr lang="en-GB"/>
          </a:p>
        </p:txBody>
      </p:sp>
      <p:pic>
        <p:nvPicPr>
          <p:cNvPr id="5" name="Picture 4">
            <a:extLst>
              <a:ext uri="{FF2B5EF4-FFF2-40B4-BE49-F238E27FC236}">
                <a16:creationId xmlns:a16="http://schemas.microsoft.com/office/drawing/2014/main" id="{717220FD-F120-3BA2-5670-9723D6DD9345}"/>
              </a:ext>
            </a:extLst>
          </p:cNvPr>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7" name="Picture 6">
            <a:extLst>
              <a:ext uri="{FF2B5EF4-FFF2-40B4-BE49-F238E27FC236}">
                <a16:creationId xmlns:a16="http://schemas.microsoft.com/office/drawing/2014/main" id="{3B2581B2-06D3-426D-CB3D-F6F03D43F12F}"/>
              </a:ext>
            </a:extLst>
          </p:cNvPr>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8" name="Rectangle 7">
            <a:extLst>
              <a:ext uri="{FF2B5EF4-FFF2-40B4-BE49-F238E27FC236}">
                <a16:creationId xmlns:a16="http://schemas.microsoft.com/office/drawing/2014/main" id="{3DCDFD70-8CC2-610B-CBAA-F9C52BC3935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rgbClr val="5B5B5B"/>
                </a:solidFill>
              </a:rPr>
              <a:t>Where do you think the focus of the training programme should be? Select up to three options.</a:t>
            </a:r>
          </a:p>
        </p:txBody>
      </p:sp>
      <p:sp>
        <p:nvSpPr>
          <p:cNvPr id="9" name="Rectangle 8">
            <a:extLst>
              <a:ext uri="{FF2B5EF4-FFF2-40B4-BE49-F238E27FC236}">
                <a16:creationId xmlns:a16="http://schemas.microsoft.com/office/drawing/2014/main" id="{4EF9E3FB-882A-A744-8C06-F19B4EA00851}"/>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839440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CCF548-7F95-A702-6988-E81B164A5598}"/>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69E939AD-9B2B-005A-E83E-AB6B91BC631C}"/>
              </a:ext>
            </a:extLst>
          </p:cNvPr>
          <p:cNvSpPr>
            <a:spLocks noGrp="1"/>
          </p:cNvSpPr>
          <p:nvPr>
            <p:ph type="sldNum" sz="quarter" idx="12"/>
          </p:nvPr>
        </p:nvSpPr>
        <p:spPr/>
        <p:txBody>
          <a:bodyPr/>
          <a:lstStyle/>
          <a:p>
            <a:fld id="{F9E29A8E-A0F1-419A-8E8B-A78BF9C70DE8}" type="slidenum">
              <a:rPr lang="en-GB" smtClean="0"/>
              <a:t>46</a:t>
            </a:fld>
            <a:endParaRPr lang="en-GB"/>
          </a:p>
        </p:txBody>
      </p:sp>
      <p:pic>
        <p:nvPicPr>
          <p:cNvPr id="5" name="Picture 4">
            <a:extLst>
              <a:ext uri="{FF2B5EF4-FFF2-40B4-BE49-F238E27FC236}">
                <a16:creationId xmlns:a16="http://schemas.microsoft.com/office/drawing/2014/main" id="{E4579E5C-C350-369F-A91D-3192DF3DEE3B}"/>
              </a:ext>
            </a:extLst>
          </p:cNvPr>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7" name="Picture 6">
            <a:extLst>
              <a:ext uri="{FF2B5EF4-FFF2-40B4-BE49-F238E27FC236}">
                <a16:creationId xmlns:a16="http://schemas.microsoft.com/office/drawing/2014/main" id="{A2673F3A-B81D-9F95-6CAD-5E76C18051BF}"/>
              </a:ext>
            </a:extLst>
          </p:cNvPr>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8" name="Rectangle 7">
            <a:extLst>
              <a:ext uri="{FF2B5EF4-FFF2-40B4-BE49-F238E27FC236}">
                <a16:creationId xmlns:a16="http://schemas.microsoft.com/office/drawing/2014/main" id="{41E72418-224A-4F45-157F-5C704B6410C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To be deployed, the completion of trainings should be:</a:t>
            </a:r>
          </a:p>
        </p:txBody>
      </p:sp>
      <p:sp>
        <p:nvSpPr>
          <p:cNvPr id="9" name="Rectangle 8">
            <a:extLst>
              <a:ext uri="{FF2B5EF4-FFF2-40B4-BE49-F238E27FC236}">
                <a16:creationId xmlns:a16="http://schemas.microsoft.com/office/drawing/2014/main" id="{38F9E978-04B3-5C7B-A0F3-D03FC4574B9F}"/>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012748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a:latin typeface="Tahoma"/>
                <a:ea typeface="Tahoma"/>
                <a:cs typeface="Tahoma"/>
              </a:rPr>
              <a:t>Opportunities for the pool of experts - Training and Community of practice</a:t>
            </a:r>
          </a:p>
        </p:txBody>
      </p:sp>
      <p:sp>
        <p:nvSpPr>
          <p:cNvPr id="3" name="Content Placeholder 2"/>
          <p:cNvSpPr>
            <a:spLocks noGrp="1"/>
          </p:cNvSpPr>
          <p:nvPr>
            <p:ph idx="1"/>
          </p:nvPr>
        </p:nvSpPr>
        <p:spPr>
          <a:xfrm>
            <a:off x="431999" y="1474236"/>
            <a:ext cx="11352563" cy="5001305"/>
          </a:xfrm>
        </p:spPr>
        <p:txBody>
          <a:bodyPr vert="horz" lIns="91440" tIns="45720" rIns="91440" bIns="45720" rtlCol="0" anchor="t">
            <a:normAutofit/>
          </a:bodyPr>
          <a:lstStyle/>
          <a:p>
            <a:pPr marL="342900" indent="-342900">
              <a:buSzPts val="1000"/>
              <a:buFont typeface="Symbol" panose="05050102010706020507" pitchFamily="18" charset="2"/>
              <a:buChar char=""/>
              <a:tabLst>
                <a:tab pos="457200" algn="l"/>
              </a:tabLst>
            </a:pPr>
            <a:r>
              <a:rPr lang="en-GB">
                <a:solidFill>
                  <a:srgbClr val="000000"/>
                </a:solidFill>
                <a:latin typeface="Tahoma"/>
                <a:ea typeface="Tahoma"/>
                <a:cs typeface="Tahoma"/>
              </a:rPr>
              <a:t>Online platform for community of practice</a:t>
            </a:r>
          </a:p>
          <a:p>
            <a:pPr marL="1028700" lvl="1" indent="-342900">
              <a:buSzPts val="1000"/>
              <a:buFont typeface="Symbol" panose="05050102010706020507" pitchFamily="18" charset="2"/>
              <a:buChar char=""/>
              <a:tabLst>
                <a:tab pos="457200" algn="l"/>
              </a:tabLst>
            </a:pPr>
            <a:r>
              <a:rPr lang="en-GB">
                <a:latin typeface="Tahoma"/>
                <a:ea typeface="Tahoma"/>
                <a:cs typeface="Tahoma"/>
              </a:rPr>
              <a:t>Webinars on topics of interest</a:t>
            </a:r>
          </a:p>
          <a:p>
            <a:pPr marL="1028700" lvl="1" indent="-342900">
              <a:buSzPts val="1000"/>
              <a:buFont typeface="Symbol" panose="05050102010706020507" pitchFamily="18" charset="2"/>
              <a:buChar char=""/>
              <a:tabLst>
                <a:tab pos="457200" algn="l"/>
              </a:tabLst>
            </a:pPr>
            <a:r>
              <a:rPr lang="en-GB">
                <a:latin typeface="Tahoma"/>
                <a:ea typeface="Tahoma"/>
                <a:cs typeface="Tahoma"/>
              </a:rPr>
              <a:t>Lessons learnt from deployments</a:t>
            </a:r>
          </a:p>
          <a:p>
            <a:pPr marL="1028700" lvl="1" indent="-342900">
              <a:buSzPts val="1000"/>
              <a:buFont typeface="Symbol" panose="05050102010706020507" pitchFamily="18" charset="2"/>
              <a:buChar char=""/>
              <a:tabLst>
                <a:tab pos="457200" algn="l"/>
              </a:tabLst>
            </a:pPr>
            <a:r>
              <a:rPr lang="en-GB">
                <a:latin typeface="Tahoma"/>
                <a:ea typeface="Tahoma"/>
                <a:cs typeface="Tahoma"/>
              </a:rPr>
              <a:t>Testimonies</a:t>
            </a:r>
          </a:p>
          <a:p>
            <a:pPr marL="1028700" lvl="1" indent="-342900">
              <a:buSzPts val="1000"/>
              <a:buFont typeface="Symbol" panose="05050102010706020507" pitchFamily="18" charset="2"/>
              <a:buChar char=""/>
              <a:tabLst>
                <a:tab pos="457200" algn="l"/>
              </a:tabLst>
            </a:pPr>
            <a:r>
              <a:rPr lang="en-GB">
                <a:latin typeface="Tahoma"/>
                <a:ea typeface="Tahoma"/>
                <a:cs typeface="Tahoma"/>
              </a:rPr>
              <a:t>Q&amp;A</a:t>
            </a:r>
          </a:p>
          <a:p>
            <a:pPr marL="1028700" lvl="1" indent="-342900">
              <a:buSzPts val="1000"/>
              <a:buFont typeface="Symbol" panose="05050102010706020507" pitchFamily="18" charset="2"/>
              <a:buChar char=""/>
              <a:tabLst>
                <a:tab pos="457200" algn="l"/>
              </a:tabLst>
            </a:pPr>
            <a:endParaRPr lang="en-GB">
              <a:latin typeface="Tahoma"/>
              <a:ea typeface="Tahoma"/>
              <a:cs typeface="Tahoma"/>
            </a:endParaRPr>
          </a:p>
          <a:p>
            <a:pPr marL="1028700" lvl="1" indent="-342900">
              <a:buSzPts val="1000"/>
              <a:buFont typeface="Symbol" panose="05050102010706020507" pitchFamily="18" charset="2"/>
              <a:buChar char=""/>
              <a:tabLst>
                <a:tab pos="457200" algn="l"/>
              </a:tabLst>
            </a:pPr>
            <a:endParaRPr lang="en-GB">
              <a:latin typeface="Tahoma"/>
              <a:ea typeface="Tahoma"/>
              <a:cs typeface="Tahoma"/>
            </a:endParaRPr>
          </a:p>
          <a:p>
            <a:pPr>
              <a:buSzPts val="1000"/>
              <a:tabLst>
                <a:tab pos="457200" algn="l"/>
              </a:tabLst>
            </a:pPr>
            <a:r>
              <a:rPr lang="en-GB">
                <a:latin typeface="Tahoma"/>
                <a:ea typeface="Tahoma"/>
                <a:cs typeface="Tahoma"/>
                <a:sym typeface="Wingdings" panose="05000000000000000000" pitchFamily="2" charset="2"/>
              </a:rPr>
              <a:t> What would you like to see in such platform?</a:t>
            </a:r>
            <a:endParaRPr lang="en-GB">
              <a:latin typeface="Tahoma"/>
              <a:ea typeface="Tahoma"/>
              <a:cs typeface="Tahoma"/>
            </a:endParaRPr>
          </a:p>
        </p:txBody>
      </p:sp>
      <p:sp>
        <p:nvSpPr>
          <p:cNvPr id="5" name="Slide Number Placeholder 4"/>
          <p:cNvSpPr>
            <a:spLocks noGrp="1"/>
          </p:cNvSpPr>
          <p:nvPr>
            <p:ph type="sldNum" sz="quarter" idx="12"/>
          </p:nvPr>
        </p:nvSpPr>
        <p:spPr/>
        <p:txBody>
          <a:bodyPr/>
          <a:lstStyle/>
          <a:p>
            <a:fld id="{F9E29A8E-A0F1-419A-8E8B-A78BF9C70DE8}" type="slidenum">
              <a:rPr lang="en-GB" smtClean="0"/>
              <a:pPr/>
              <a:t>47</a:t>
            </a:fld>
            <a:endParaRPr lang="en-GB"/>
          </a:p>
        </p:txBody>
      </p:sp>
    </p:spTree>
    <p:extLst>
      <p:ext uri="{BB962C8B-B14F-4D97-AF65-F5344CB8AC3E}">
        <p14:creationId xmlns:p14="http://schemas.microsoft.com/office/powerpoint/2010/main" val="3436307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FDABD3-736F-E9C1-0C6E-ED186CF50AF0}"/>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493CC9CB-3232-9A32-F0C1-8A6E0CD244EB}"/>
              </a:ext>
            </a:extLst>
          </p:cNvPr>
          <p:cNvSpPr>
            <a:spLocks noGrp="1"/>
          </p:cNvSpPr>
          <p:nvPr>
            <p:ph type="sldNum" sz="quarter" idx="12"/>
          </p:nvPr>
        </p:nvSpPr>
        <p:spPr/>
        <p:txBody>
          <a:bodyPr/>
          <a:lstStyle/>
          <a:p>
            <a:fld id="{F9E29A8E-A0F1-419A-8E8B-A78BF9C70DE8}" type="slidenum">
              <a:rPr lang="en-GB" smtClean="0"/>
              <a:t>48</a:t>
            </a:fld>
            <a:endParaRPr lang="en-GB"/>
          </a:p>
        </p:txBody>
      </p:sp>
      <p:pic>
        <p:nvPicPr>
          <p:cNvPr id="5" name="Picture 4">
            <a:extLst>
              <a:ext uri="{FF2B5EF4-FFF2-40B4-BE49-F238E27FC236}">
                <a16:creationId xmlns:a16="http://schemas.microsoft.com/office/drawing/2014/main" id="{46D21B4E-CDE8-D6ED-6B89-17E0C7F64296}"/>
              </a:ext>
            </a:extLst>
          </p:cNvPr>
          <p:cNvPicPr>
            <a:picLocks/>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7" name="Picture 6">
            <a:extLst>
              <a:ext uri="{FF2B5EF4-FFF2-40B4-BE49-F238E27FC236}">
                <a16:creationId xmlns:a16="http://schemas.microsoft.com/office/drawing/2014/main" id="{7B37BEC7-67D0-CAB7-2588-4F96E5266731}"/>
              </a:ext>
            </a:extLst>
          </p:cNvPr>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8" name="Rectangle 7">
            <a:extLst>
              <a:ext uri="{FF2B5EF4-FFF2-40B4-BE49-F238E27FC236}">
                <a16:creationId xmlns:a16="http://schemas.microsoft.com/office/drawing/2014/main" id="{944C8FF7-C3EE-80F5-F21A-22C02D38A7F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What would you like to see in such platform?</a:t>
            </a:r>
          </a:p>
        </p:txBody>
      </p:sp>
      <p:sp>
        <p:nvSpPr>
          <p:cNvPr id="9" name="Rectangle 8">
            <a:extLst>
              <a:ext uri="{FF2B5EF4-FFF2-40B4-BE49-F238E27FC236}">
                <a16:creationId xmlns:a16="http://schemas.microsoft.com/office/drawing/2014/main" id="{14D206CA-3B7B-7D28-6B52-6A2E3AFFF81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538780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CD1F-BD68-052C-B65F-934C9ABE387F}"/>
              </a:ext>
            </a:extLst>
          </p:cNvPr>
          <p:cNvSpPr>
            <a:spLocks noGrp="1"/>
          </p:cNvSpPr>
          <p:nvPr>
            <p:ph type="title"/>
          </p:nvPr>
        </p:nvSpPr>
        <p:spPr>
          <a:xfrm>
            <a:off x="2029097" y="2551612"/>
            <a:ext cx="7867175" cy="1541418"/>
          </a:xfrm>
        </p:spPr>
        <p:txBody>
          <a:bodyPr>
            <a:normAutofit fontScale="90000"/>
          </a:bodyPr>
          <a:lstStyle/>
          <a:p>
            <a:pPr algn="ctr">
              <a:lnSpc>
                <a:spcPct val="100000"/>
              </a:lnSpc>
              <a:spcAft>
                <a:spcPts val="1200"/>
              </a:spcAft>
            </a:pPr>
            <a:r>
              <a:rPr lang="en-GB" sz="4000">
                <a:solidFill>
                  <a:schemeClr val="accent4"/>
                </a:solidFill>
              </a:rPr>
              <a:t>Session 6:</a:t>
            </a:r>
            <a:r>
              <a:rPr lang="en-GB" sz="4000" b="1">
                <a:effectLst/>
              </a:rPr>
              <a:t> </a:t>
            </a:r>
            <a:br>
              <a:rPr lang="en-GB" sz="4000" b="1">
                <a:effectLst/>
              </a:rPr>
            </a:br>
            <a:r>
              <a:rPr lang="en-GB" sz="4000">
                <a:solidFill>
                  <a:schemeClr val="accent4"/>
                </a:solidFill>
              </a:rPr>
              <a:t>Work in 2023 and </a:t>
            </a:r>
            <a:br>
              <a:rPr lang="en-GB" sz="4000">
                <a:solidFill>
                  <a:schemeClr val="accent4"/>
                </a:solidFill>
              </a:rPr>
            </a:br>
            <a:r>
              <a:rPr lang="en-GB" sz="4000">
                <a:solidFill>
                  <a:schemeClr val="accent4"/>
                </a:solidFill>
              </a:rPr>
              <a:t>expectations for 2024</a:t>
            </a:r>
            <a:br>
              <a:rPr lang="en-GB" sz="4000" b="1">
                <a:effectLst/>
              </a:rPr>
            </a:br>
            <a:br>
              <a:rPr lang="en-GB" sz="4000" b="1">
                <a:effectLst/>
              </a:rPr>
            </a:br>
            <a:endParaRPr lang="en-GB" sz="4000">
              <a:solidFill>
                <a:schemeClr val="accent4"/>
              </a:solidFill>
            </a:endParaRPr>
          </a:p>
        </p:txBody>
      </p:sp>
      <p:sp>
        <p:nvSpPr>
          <p:cNvPr id="4" name="Footer Placeholder 3">
            <a:extLst>
              <a:ext uri="{FF2B5EF4-FFF2-40B4-BE49-F238E27FC236}">
                <a16:creationId xmlns:a16="http://schemas.microsoft.com/office/drawing/2014/main" id="{860612E6-E036-B262-1DFE-D0D58F2329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960B29-C9BB-9432-9FA7-03FFE0C89BCF}"/>
              </a:ext>
            </a:extLst>
          </p:cNvPr>
          <p:cNvSpPr>
            <a:spLocks noGrp="1"/>
          </p:cNvSpPr>
          <p:nvPr>
            <p:ph type="sldNum" sz="quarter" idx="12"/>
          </p:nvPr>
        </p:nvSpPr>
        <p:spPr/>
        <p:txBody>
          <a:bodyPr/>
          <a:lstStyle/>
          <a:p>
            <a:fld id="{F9E29A8E-A0F1-419A-8E8B-A78BF9C70DE8}" type="slidenum">
              <a:rPr lang="en-GB" smtClean="0"/>
              <a:pPr/>
              <a:t>49</a:t>
            </a:fld>
            <a:endParaRPr lang="en-GB"/>
          </a:p>
        </p:txBody>
      </p:sp>
    </p:spTree>
    <p:extLst>
      <p:ext uri="{BB962C8B-B14F-4D97-AF65-F5344CB8AC3E}">
        <p14:creationId xmlns:p14="http://schemas.microsoft.com/office/powerpoint/2010/main" val="12189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BFDD-9B2E-7129-AB5B-F91EEB6B93BC}"/>
              </a:ext>
            </a:extLst>
          </p:cNvPr>
          <p:cNvSpPr>
            <a:spLocks noGrp="1"/>
          </p:cNvSpPr>
          <p:nvPr>
            <p:ph type="title"/>
          </p:nvPr>
        </p:nvSpPr>
        <p:spPr/>
        <p:txBody>
          <a:bodyPr/>
          <a:lstStyle/>
          <a:p>
            <a:r>
              <a:rPr lang="en-GB"/>
              <a:t>Meeting agenda</a:t>
            </a:r>
          </a:p>
        </p:txBody>
      </p:sp>
      <p:graphicFrame>
        <p:nvGraphicFramePr>
          <p:cNvPr id="6" name="Content Placeholder 5">
            <a:extLst>
              <a:ext uri="{FF2B5EF4-FFF2-40B4-BE49-F238E27FC236}">
                <a16:creationId xmlns:a16="http://schemas.microsoft.com/office/drawing/2014/main" id="{CCEE5A99-26FE-1E00-916E-3564C425B3F5}"/>
              </a:ext>
            </a:extLst>
          </p:cNvPr>
          <p:cNvGraphicFramePr>
            <a:graphicFrameLocks noGrp="1"/>
          </p:cNvGraphicFramePr>
          <p:nvPr>
            <p:ph idx="1"/>
            <p:extLst>
              <p:ext uri="{D42A27DB-BD31-4B8C-83A1-F6EECF244321}">
                <p14:modId xmlns:p14="http://schemas.microsoft.com/office/powerpoint/2010/main" val="2280246760"/>
              </p:ext>
            </p:extLst>
          </p:nvPr>
        </p:nvGraphicFramePr>
        <p:xfrm>
          <a:off x="914400" y="1079798"/>
          <a:ext cx="10017304" cy="5491605"/>
        </p:xfrm>
        <a:graphic>
          <a:graphicData uri="http://schemas.openxmlformats.org/drawingml/2006/table">
            <a:tbl>
              <a:tblPr firstRow="1" firstCol="1" bandRow="1">
                <a:tableStyleId>{5C22544A-7EE6-4342-B048-85BDC9FD1C3A}</a:tableStyleId>
              </a:tblPr>
              <a:tblGrid>
                <a:gridCol w="2024009">
                  <a:extLst>
                    <a:ext uri="{9D8B030D-6E8A-4147-A177-3AD203B41FA5}">
                      <a16:colId xmlns:a16="http://schemas.microsoft.com/office/drawing/2014/main" val="1716476308"/>
                    </a:ext>
                  </a:extLst>
                </a:gridCol>
                <a:gridCol w="7993295">
                  <a:extLst>
                    <a:ext uri="{9D8B030D-6E8A-4147-A177-3AD203B41FA5}">
                      <a16:colId xmlns:a16="http://schemas.microsoft.com/office/drawing/2014/main" val="1633317766"/>
                    </a:ext>
                  </a:extLst>
                </a:gridCol>
              </a:tblGrid>
              <a:tr h="567068">
                <a:tc>
                  <a:txBody>
                    <a:bodyPr/>
                    <a:lstStyle/>
                    <a:p>
                      <a:pPr algn="ctr">
                        <a:lnSpc>
                          <a:spcPct val="107000"/>
                        </a:lnSpc>
                        <a:spcAft>
                          <a:spcPts val="800"/>
                        </a:spcAft>
                      </a:pPr>
                      <a:r>
                        <a:rPr lang="en-GB" sz="1700">
                          <a:effectLst/>
                        </a:rPr>
                        <a:t>Day 2</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nSpc>
                          <a:spcPct val="107000"/>
                        </a:lnSpc>
                        <a:spcAft>
                          <a:spcPts val="800"/>
                        </a:spcAft>
                      </a:pPr>
                      <a:r>
                        <a:rPr lang="en-GB" sz="1700">
                          <a:effectLst/>
                        </a:rPr>
                        <a:t>Friday 26 January 2024 - </a:t>
                      </a:r>
                      <a:r>
                        <a:rPr lang="fr-BE" sz="1700">
                          <a:effectLst/>
                        </a:rPr>
                        <a:t>Semmelweis room, 9</a:t>
                      </a:r>
                      <a:r>
                        <a:rPr lang="fr-BE" sz="1700" baseline="30000">
                          <a:effectLst/>
                        </a:rPr>
                        <a:t>th</a:t>
                      </a:r>
                      <a:r>
                        <a:rPr lang="fr-BE" sz="1700">
                          <a:effectLst/>
                        </a:rPr>
                        <a:t> floor</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4126767822"/>
                  </a:ext>
                </a:extLst>
              </a:tr>
              <a:tr h="759271">
                <a:tc>
                  <a:txBody>
                    <a:bodyPr/>
                    <a:lstStyle/>
                    <a:p>
                      <a:pPr algn="ctr">
                        <a:lnSpc>
                          <a:spcPct val="107000"/>
                        </a:lnSpc>
                        <a:spcAft>
                          <a:spcPts val="800"/>
                        </a:spcAft>
                      </a:pPr>
                      <a:r>
                        <a:rPr lang="fr-BE" sz="1700">
                          <a:effectLst/>
                        </a:rPr>
                        <a:t>09:00-09:45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nSpc>
                          <a:spcPct val="100000"/>
                        </a:lnSpc>
                        <a:spcAft>
                          <a:spcPts val="800"/>
                        </a:spcAft>
                      </a:pPr>
                      <a:r>
                        <a:rPr lang="fr-BE" sz="1700" b="1">
                          <a:effectLst/>
                        </a:rPr>
                        <a:t>Session 5: Opportunities for the Enhanced Emergency Capacity pool of experts</a:t>
                      </a:r>
                      <a:endParaRPr lang="en-GB" sz="1700" b="1">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2069509058"/>
                  </a:ext>
                </a:extLst>
              </a:tr>
              <a:tr h="1388028">
                <a:tc>
                  <a:txBody>
                    <a:bodyPr/>
                    <a:lstStyle/>
                    <a:p>
                      <a:pPr algn="ctr">
                        <a:lnSpc>
                          <a:spcPct val="107000"/>
                        </a:lnSpc>
                        <a:spcAft>
                          <a:spcPts val="800"/>
                        </a:spcAft>
                      </a:pPr>
                      <a:r>
                        <a:rPr lang="en-GB" sz="1700">
                          <a:effectLst/>
                        </a:rPr>
                        <a:t>09:45-10:30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nSpc>
                          <a:spcPct val="100000"/>
                        </a:lnSpc>
                        <a:spcAft>
                          <a:spcPts val="800"/>
                        </a:spcAft>
                      </a:pPr>
                      <a:r>
                        <a:rPr lang="en-GB" sz="1700" b="1">
                          <a:effectLst/>
                        </a:rPr>
                        <a:t>Session 6: Expectations for 2024</a:t>
                      </a:r>
                    </a:p>
                    <a:p>
                      <a:pPr marL="342900" lvl="0" indent="-342900" algn="l">
                        <a:lnSpc>
                          <a:spcPct val="100000"/>
                        </a:lnSpc>
                        <a:buFont typeface="Symbol" panose="05050102010706020507" pitchFamily="18" charset="2"/>
                        <a:buChar char=""/>
                      </a:pPr>
                      <a:r>
                        <a:rPr lang="en-GB" sz="1700">
                          <a:effectLst/>
                        </a:rPr>
                        <a:t>Presentation of the new EUHTF Advisory Group</a:t>
                      </a:r>
                    </a:p>
                    <a:p>
                      <a:pPr marL="342900" lvl="0" indent="-342900" algn="l">
                        <a:lnSpc>
                          <a:spcPct val="100000"/>
                        </a:lnSpc>
                        <a:buFont typeface="Symbol" panose="05050102010706020507" pitchFamily="18" charset="2"/>
                        <a:buChar char=""/>
                      </a:pPr>
                      <a:r>
                        <a:rPr lang="en-GB" sz="1700">
                          <a:effectLst/>
                        </a:rPr>
                        <a:t>Reflections on the work done in 2023</a:t>
                      </a:r>
                    </a:p>
                    <a:p>
                      <a:pPr marL="342900" lvl="0" indent="-342900" algn="l">
                        <a:lnSpc>
                          <a:spcPct val="100000"/>
                        </a:lnSpc>
                        <a:buFont typeface="Symbol" panose="05050102010706020507" pitchFamily="18" charset="2"/>
                        <a:buChar char=""/>
                      </a:pPr>
                      <a:r>
                        <a:rPr lang="en-GB" sz="1700">
                          <a:effectLst/>
                        </a:rPr>
                        <a:t>Expectations and plans for 2024</a:t>
                      </a:r>
                      <a:endParaRPr lang="en-GB" sz="1700">
                        <a:effectLst/>
                        <a:latin typeface="Tahoma" panose="020B060403050404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2210871604"/>
                  </a:ext>
                </a:extLst>
              </a:tr>
              <a:tr h="511561">
                <a:tc>
                  <a:txBody>
                    <a:bodyPr/>
                    <a:lstStyle/>
                    <a:p>
                      <a:pPr algn="ctr">
                        <a:lnSpc>
                          <a:spcPct val="107000"/>
                        </a:lnSpc>
                        <a:spcAft>
                          <a:spcPts val="800"/>
                        </a:spcAft>
                      </a:pPr>
                      <a:r>
                        <a:rPr lang="en-GB" sz="1700">
                          <a:effectLst/>
                        </a:rPr>
                        <a:t>10:30-11:00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gn="l">
                        <a:lnSpc>
                          <a:spcPct val="107000"/>
                        </a:lnSpc>
                        <a:spcAft>
                          <a:spcPts val="0"/>
                        </a:spcAft>
                        <a:tabLst>
                          <a:tab pos="1712595" algn="l"/>
                        </a:tabLst>
                      </a:pPr>
                      <a:r>
                        <a:rPr lang="en-GB" sz="1700" b="1">
                          <a:effectLst/>
                        </a:rPr>
                        <a:t>Coffee Break, Social area 5</a:t>
                      </a:r>
                      <a:r>
                        <a:rPr lang="en-GB" sz="1700" b="1" baseline="30000">
                          <a:effectLst/>
                        </a:rPr>
                        <a:t>th</a:t>
                      </a:r>
                      <a:r>
                        <a:rPr lang="en-GB" sz="1700" b="1">
                          <a:effectLst/>
                        </a:rPr>
                        <a:t> floor</a:t>
                      </a:r>
                      <a:endParaRPr lang="en-GB" sz="1700" b="1">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3602698897"/>
                  </a:ext>
                </a:extLst>
              </a:tr>
              <a:tr h="782983">
                <a:tc>
                  <a:txBody>
                    <a:bodyPr/>
                    <a:lstStyle/>
                    <a:p>
                      <a:pPr algn="ctr">
                        <a:lnSpc>
                          <a:spcPct val="107000"/>
                        </a:lnSpc>
                        <a:spcAft>
                          <a:spcPts val="800"/>
                        </a:spcAft>
                      </a:pPr>
                      <a:r>
                        <a:rPr lang="en-GB" sz="1700">
                          <a:effectLst/>
                        </a:rPr>
                        <a:t>11:00-12:00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nSpc>
                          <a:spcPct val="107000"/>
                        </a:lnSpc>
                        <a:spcAft>
                          <a:spcPts val="800"/>
                        </a:spcAft>
                      </a:pPr>
                      <a:r>
                        <a:rPr lang="en-GB" sz="1700" b="1">
                          <a:effectLst/>
                        </a:rPr>
                        <a:t>Session 7: Next steps in the EUHTF operationalisation with Member States and international partners</a:t>
                      </a:r>
                      <a:endParaRPr lang="en-GB" sz="1700" b="1">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2049190110"/>
                  </a:ext>
                </a:extLst>
              </a:tr>
              <a:tr h="530384">
                <a:tc>
                  <a:txBody>
                    <a:bodyPr/>
                    <a:lstStyle/>
                    <a:p>
                      <a:pPr algn="ctr">
                        <a:lnSpc>
                          <a:spcPct val="107000"/>
                        </a:lnSpc>
                        <a:spcAft>
                          <a:spcPts val="800"/>
                        </a:spcAft>
                      </a:pPr>
                      <a:r>
                        <a:rPr lang="en-GB" sz="1700">
                          <a:effectLst/>
                        </a:rPr>
                        <a:t>12:00-12:30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nSpc>
                          <a:spcPct val="107000"/>
                        </a:lnSpc>
                        <a:spcAft>
                          <a:spcPts val="800"/>
                        </a:spcAft>
                      </a:pPr>
                      <a:r>
                        <a:rPr lang="en-GB" sz="1700" b="1">
                          <a:effectLst/>
                        </a:rPr>
                        <a:t>Conclusion and meeting closure </a:t>
                      </a:r>
                      <a:r>
                        <a:rPr lang="en-GB" sz="1700">
                          <a:effectLst/>
                        </a:rPr>
                        <a:t>– Thomas Hofmann</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1343334470"/>
                  </a:ext>
                </a:extLst>
              </a:tr>
              <a:tr h="530384">
                <a:tc>
                  <a:txBody>
                    <a:bodyPr/>
                    <a:lstStyle/>
                    <a:p>
                      <a:pPr algn="ctr">
                        <a:lnSpc>
                          <a:spcPct val="107000"/>
                        </a:lnSpc>
                        <a:spcAft>
                          <a:spcPts val="800"/>
                        </a:spcAft>
                      </a:pP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nSpc>
                          <a:spcPct val="107000"/>
                        </a:lnSpc>
                        <a:spcAft>
                          <a:spcPts val="800"/>
                        </a:spcAft>
                      </a:pPr>
                      <a:r>
                        <a:rPr lang="en-GB" sz="1700" b="1" i="0" kern="1200">
                          <a:solidFill>
                            <a:schemeClr val="dk1"/>
                          </a:solidFill>
                          <a:effectLst/>
                          <a:latin typeface="+mn-lt"/>
                          <a:ea typeface="+mn-ea"/>
                          <a:cs typeface="+mn-cs"/>
                        </a:rPr>
                        <a:t>Group photo, lobby area, 5th floor</a:t>
                      </a:r>
                      <a:endParaRPr lang="en-GB" sz="1700" b="1">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2488796549"/>
                  </a:ext>
                </a:extLst>
              </a:tr>
              <a:tr h="421926">
                <a:tc>
                  <a:txBody>
                    <a:bodyPr/>
                    <a:lstStyle/>
                    <a:p>
                      <a:pPr algn="ctr">
                        <a:lnSpc>
                          <a:spcPct val="107000"/>
                        </a:lnSpc>
                        <a:spcAft>
                          <a:spcPts val="800"/>
                        </a:spcAft>
                      </a:pPr>
                      <a:r>
                        <a:rPr lang="en-GB" sz="1700">
                          <a:effectLst/>
                        </a:rPr>
                        <a:t>12:30-13:30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tc>
                  <a:txBody>
                    <a:bodyPr/>
                    <a:lstStyle/>
                    <a:p>
                      <a:pPr algn="l">
                        <a:lnSpc>
                          <a:spcPct val="107000"/>
                        </a:lnSpc>
                        <a:spcAft>
                          <a:spcPts val="800"/>
                        </a:spcAft>
                      </a:pPr>
                      <a:r>
                        <a:rPr lang="en-GB" sz="1700" b="1">
                          <a:effectLst/>
                        </a:rPr>
                        <a:t>Lunch, 5</a:t>
                      </a:r>
                      <a:r>
                        <a:rPr lang="en-GB" sz="1700" b="1" baseline="30000">
                          <a:effectLst/>
                        </a:rPr>
                        <a:t>th</a:t>
                      </a:r>
                      <a:r>
                        <a:rPr lang="en-GB" sz="1700" b="1">
                          <a:effectLst/>
                        </a:rPr>
                        <a:t> floor (</a:t>
                      </a:r>
                      <a:r>
                        <a:rPr lang="fr-BE" sz="1700" b="1">
                          <a:effectLst/>
                        </a:rPr>
                        <a:t>take away wrap)</a:t>
                      </a:r>
                      <a:endParaRPr lang="en-GB" sz="1700" b="1">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nchor="ctr"/>
                </a:tc>
                <a:extLst>
                  <a:ext uri="{0D108BD9-81ED-4DB2-BD59-A6C34878D82A}">
                    <a16:rowId xmlns:a16="http://schemas.microsoft.com/office/drawing/2014/main" val="844488288"/>
                  </a:ext>
                </a:extLst>
              </a:tr>
            </a:tbl>
          </a:graphicData>
        </a:graphic>
      </p:graphicFrame>
      <p:sp>
        <p:nvSpPr>
          <p:cNvPr id="5" name="Slide Number Placeholder 4">
            <a:extLst>
              <a:ext uri="{FF2B5EF4-FFF2-40B4-BE49-F238E27FC236}">
                <a16:creationId xmlns:a16="http://schemas.microsoft.com/office/drawing/2014/main" id="{D00DD7B3-8FEA-7346-141F-6687A77B2928}"/>
              </a:ext>
            </a:extLst>
          </p:cNvPr>
          <p:cNvSpPr>
            <a:spLocks noGrp="1"/>
          </p:cNvSpPr>
          <p:nvPr>
            <p:ph type="sldNum" sz="quarter" idx="12"/>
          </p:nvPr>
        </p:nvSpPr>
        <p:spPr/>
        <p:txBody>
          <a:bodyPr/>
          <a:lstStyle/>
          <a:p>
            <a:fld id="{F9E29A8E-A0F1-419A-8E8B-A78BF9C70DE8}" type="slidenum">
              <a:rPr lang="en-GB" smtClean="0"/>
              <a:pPr/>
              <a:t>5</a:t>
            </a:fld>
            <a:endParaRPr lang="en-GB"/>
          </a:p>
        </p:txBody>
      </p:sp>
    </p:spTree>
    <p:extLst>
      <p:ext uri="{BB962C8B-B14F-4D97-AF65-F5344CB8AC3E}">
        <p14:creationId xmlns:p14="http://schemas.microsoft.com/office/powerpoint/2010/main" val="1189872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4431-6906-FE81-A766-B017977CE891}"/>
              </a:ext>
            </a:extLst>
          </p:cNvPr>
          <p:cNvSpPr>
            <a:spLocks noGrp="1"/>
          </p:cNvSpPr>
          <p:nvPr>
            <p:ph type="title"/>
          </p:nvPr>
        </p:nvSpPr>
        <p:spPr/>
        <p:txBody>
          <a:bodyPr/>
          <a:lstStyle/>
          <a:p>
            <a:r>
              <a:rPr lang="en-GB"/>
              <a:t>Members of the Ad Hoc EUHTF Working Group</a:t>
            </a:r>
          </a:p>
        </p:txBody>
      </p:sp>
      <p:sp>
        <p:nvSpPr>
          <p:cNvPr id="4" name="Footer Placeholder 3">
            <a:extLst>
              <a:ext uri="{FF2B5EF4-FFF2-40B4-BE49-F238E27FC236}">
                <a16:creationId xmlns:a16="http://schemas.microsoft.com/office/drawing/2014/main" id="{1944122E-7C40-CF5B-BA4D-E69BEA44D3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CF70ED-3A3E-58E3-FEFC-30D71988AD63}"/>
              </a:ext>
            </a:extLst>
          </p:cNvPr>
          <p:cNvSpPr>
            <a:spLocks noGrp="1"/>
          </p:cNvSpPr>
          <p:nvPr>
            <p:ph type="sldNum" sz="quarter" idx="12"/>
          </p:nvPr>
        </p:nvSpPr>
        <p:spPr/>
        <p:txBody>
          <a:bodyPr/>
          <a:lstStyle/>
          <a:p>
            <a:fld id="{F9E29A8E-A0F1-419A-8E8B-A78BF9C70DE8}" type="slidenum">
              <a:rPr lang="en-GB" smtClean="0"/>
              <a:pPr/>
              <a:t>50</a:t>
            </a:fld>
            <a:endParaRPr lang="en-GB"/>
          </a:p>
        </p:txBody>
      </p:sp>
      <p:sp>
        <p:nvSpPr>
          <p:cNvPr id="7" name="TextBox 6">
            <a:extLst>
              <a:ext uri="{FF2B5EF4-FFF2-40B4-BE49-F238E27FC236}">
                <a16:creationId xmlns:a16="http://schemas.microsoft.com/office/drawing/2014/main" id="{152B0F07-9CB6-2F10-A55B-A378305F5388}"/>
              </a:ext>
            </a:extLst>
          </p:cNvPr>
          <p:cNvSpPr txBox="1"/>
          <p:nvPr/>
        </p:nvSpPr>
        <p:spPr>
          <a:xfrm>
            <a:off x="6410036" y="1093658"/>
            <a:ext cx="5450549" cy="5139869"/>
          </a:xfrm>
          <a:prstGeom prst="rect">
            <a:avLst/>
          </a:prstGeom>
          <a:noFill/>
        </p:spPr>
        <p:txBody>
          <a:bodyPr wrap="square" lIns="91440" tIns="45720" rIns="91440" bIns="45720" anchor="t">
            <a:spAutoFit/>
          </a:bodyPr>
          <a:lstStyle/>
          <a:p>
            <a:pPr algn="l"/>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algn="l"/>
            <a:r>
              <a:rPr lang="en-GB" sz="1800" b="1">
                <a:effectLst/>
                <a:latin typeface="Tahoma"/>
                <a:ea typeface="Times New Roman" panose="02020603050405020304" pitchFamily="18" charset="0"/>
                <a:cs typeface="Times New Roman"/>
              </a:rPr>
              <a:t>ECDC Coordination Team</a:t>
            </a:r>
            <a:endParaRPr lang="en-GB" sz="1800">
              <a:effectLst/>
              <a:latin typeface="Tahoma"/>
              <a:ea typeface="Batang" panose="02030600000101010101" pitchFamily="18" charset="-127"/>
              <a:cs typeface="Times New Roman"/>
            </a:endParaRPr>
          </a:p>
          <a:p>
            <a:pPr marL="342900" marR="36195" lvl="0" indent="-342900" algn="l">
              <a:buFont typeface="Symbol" panose="05050102010706020507" pitchFamily="18" charset="2"/>
              <a:buChar char=""/>
            </a:pPr>
            <a:r>
              <a:rPr lang="en-GB" sz="1800">
                <a:solidFill>
                  <a:srgbClr val="000000"/>
                </a:solidFill>
                <a:effectLst/>
                <a:latin typeface="Tahoma"/>
                <a:ea typeface="Batang"/>
                <a:cs typeface="Tahoma"/>
              </a:rPr>
              <a:t>Vicky Lefevre, chair - Head of Unit – Public Health Functions</a:t>
            </a:r>
            <a:endParaRPr lang="en-GB" sz="1800">
              <a:effectLst/>
              <a:latin typeface="Tahoma"/>
              <a:ea typeface="Batang"/>
              <a:cs typeface="Tahoma"/>
            </a:endParaRPr>
          </a:p>
          <a:p>
            <a:pPr marL="342900" marR="36195" lvl="0" indent="-342900" algn="l">
              <a:buFont typeface="Symbol" panose="05050102010706020507" pitchFamily="18" charset="2"/>
              <a:buChar char=""/>
            </a:pPr>
            <a:r>
              <a:rPr lang="en-GB" sz="1800">
                <a:solidFill>
                  <a:srgbClr val="000000"/>
                </a:solidFill>
                <a:effectLst/>
                <a:latin typeface="Tahoma"/>
                <a:ea typeface="Batang"/>
                <a:cs typeface="Tahoma"/>
              </a:rPr>
              <a:t>Thomas Hofmann, Head of Section - Emergency Preparedness and Response Support</a:t>
            </a:r>
            <a:endParaRPr lang="en-GB" sz="1800">
              <a:effectLst/>
              <a:latin typeface="Tahoma"/>
              <a:ea typeface="Batang"/>
              <a:cs typeface="Tahoma"/>
            </a:endParaRPr>
          </a:p>
          <a:p>
            <a:pPr marL="342900" marR="36195" indent="-342900">
              <a:buFont typeface="Symbol" panose="05050102010706020507" pitchFamily="18" charset="2"/>
              <a:buChar char=""/>
            </a:pPr>
            <a:r>
              <a:rPr lang="en-GB">
                <a:solidFill>
                  <a:srgbClr val="000000"/>
                </a:solidFill>
                <a:ea typeface="Batang"/>
                <a:cs typeface="Tahoma"/>
              </a:rPr>
              <a:t>Ettore Severi – </a:t>
            </a:r>
            <a:r>
              <a:rPr lang="en-GB">
                <a:solidFill>
                  <a:srgbClr val="000000"/>
                </a:solidFill>
                <a:latin typeface="Tahoma"/>
                <a:ea typeface="Batang"/>
                <a:cs typeface="Tahoma"/>
              </a:rPr>
              <a:t>Lead EPR Readiness and Support Group</a:t>
            </a:r>
          </a:p>
          <a:p>
            <a:pPr marL="342900" marR="36195" indent="-342900">
              <a:buFont typeface="Symbol" panose="05050102010706020507" pitchFamily="18" charset="2"/>
              <a:buChar char=""/>
            </a:pPr>
            <a:r>
              <a:rPr lang="en-GB" sz="1800">
                <a:solidFill>
                  <a:srgbClr val="000000"/>
                </a:solidFill>
                <a:effectLst/>
                <a:latin typeface="Tahoma"/>
                <a:ea typeface="Batang"/>
                <a:cs typeface="Tahoma"/>
              </a:rPr>
              <a:t>Adriana Romani - EPRS</a:t>
            </a:r>
            <a:endParaRPr lang="en-GB" sz="1800">
              <a:effectLst/>
              <a:latin typeface="Tahoma"/>
              <a:ea typeface="Batang"/>
              <a:cs typeface="Tahoma"/>
            </a:endParaRPr>
          </a:p>
          <a:p>
            <a:pPr marL="342900" marR="36195" indent="-342900">
              <a:buFont typeface="Symbol,Sans-Serif" panose="05050102010706020507" pitchFamily="18" charset="2"/>
              <a:buChar char=""/>
            </a:pPr>
            <a:r>
              <a:rPr lang="en-GB">
                <a:solidFill>
                  <a:srgbClr val="000000"/>
                </a:solidFill>
                <a:latin typeface="Tahoma" panose="020B0604030504040204" pitchFamily="34" charset="0"/>
                <a:ea typeface="Batang" panose="02030600000101010101" pitchFamily="18" charset="-127"/>
                <a:cs typeface="Times New Roman" panose="02020603050405020304" pitchFamily="18" charset="0"/>
              </a:rPr>
              <a:t>Daniel Cauchi – EPRS</a:t>
            </a:r>
          </a:p>
          <a:p>
            <a:pPr marL="342900" marR="36195" indent="-342900">
              <a:buFont typeface="Symbol,Sans-Serif" panose="05050102010706020507" pitchFamily="18" charset="2"/>
              <a:buChar char=""/>
            </a:pPr>
            <a:r>
              <a:rPr lang="en-GB">
                <a:solidFill>
                  <a:srgbClr val="000000"/>
                </a:solidFill>
                <a:latin typeface="Tahoma"/>
                <a:ea typeface="Tahoma"/>
                <a:cs typeface="Tahoma"/>
              </a:rPr>
              <a:t>Dorothée Obach– EPRS</a:t>
            </a:r>
            <a:endParaRPr lang="en-US">
              <a:solidFill>
                <a:srgbClr val="FF0000"/>
              </a:solidFill>
              <a:latin typeface="Tahoma"/>
              <a:ea typeface="Tahoma"/>
              <a:cs typeface="Tahoma"/>
            </a:endParaRPr>
          </a:p>
          <a:p>
            <a:pPr marL="342900" marR="36195" indent="-342900">
              <a:buFont typeface="Symbol" panose="05050102010706020507" pitchFamily="18" charset="2"/>
              <a:buChar char=""/>
            </a:pPr>
            <a:r>
              <a:rPr lang="en-GB">
                <a:solidFill>
                  <a:srgbClr val="000000"/>
                </a:solidFill>
                <a:ea typeface="Batang"/>
                <a:cs typeface="Tahoma"/>
              </a:rPr>
              <a:t>Emma </a:t>
            </a:r>
            <a:r>
              <a:rPr lang="en-GB" err="1">
                <a:solidFill>
                  <a:srgbClr val="000000"/>
                </a:solidFill>
                <a:ea typeface="Batang"/>
                <a:cs typeface="Tahoma"/>
              </a:rPr>
              <a:t>Löf</a:t>
            </a:r>
            <a:r>
              <a:rPr lang="en-GB">
                <a:solidFill>
                  <a:srgbClr val="000000"/>
                </a:solidFill>
                <a:ea typeface="Batang"/>
                <a:cs typeface="Tahoma"/>
              </a:rPr>
              <a:t> -  EPRS</a:t>
            </a:r>
            <a:endParaRPr lang="en-GB">
              <a:solidFill>
                <a:srgbClr val="FF0000"/>
              </a:solidFill>
              <a:ea typeface="Batang"/>
              <a:cs typeface="Tahoma"/>
            </a:endParaRPr>
          </a:p>
          <a:p>
            <a:pPr marL="342900" marR="36195" indent="-342900">
              <a:buFont typeface="Symbol" panose="05050102010706020507" pitchFamily="18" charset="2"/>
              <a:buChar char=""/>
            </a:pPr>
            <a:r>
              <a:rPr lang="en-GB" sz="1800">
                <a:solidFill>
                  <a:srgbClr val="000000"/>
                </a:solidFill>
                <a:effectLst/>
                <a:latin typeface="Tahoma" panose="020B0604030504040204" pitchFamily="34" charset="0"/>
                <a:ea typeface="Batang" panose="02030600000101010101" pitchFamily="18" charset="-127"/>
              </a:rPr>
              <a:t>Hanh Vu Hong – EPRS</a:t>
            </a:r>
          </a:p>
          <a:p>
            <a:pPr marL="342900" marR="36195" indent="-342900">
              <a:buFont typeface="Symbol" panose="05050102010706020507" pitchFamily="18" charset="2"/>
              <a:buChar char=""/>
            </a:pPr>
            <a:r>
              <a:rPr lang="en-GB">
                <a:solidFill>
                  <a:srgbClr val="000000"/>
                </a:solidFill>
                <a:latin typeface="Tahoma" panose="020B0604030504040204" pitchFamily="34" charset="0"/>
                <a:ea typeface="Batang" panose="02030600000101010101" pitchFamily="18" charset="-127"/>
                <a:cs typeface="Times New Roman" panose="02020603050405020304" pitchFamily="18" charset="0"/>
              </a:rPr>
              <a:t>Katarina </a:t>
            </a:r>
            <a:r>
              <a:rPr lang="en-GB" sz="1800">
                <a:solidFill>
                  <a:srgbClr val="000000"/>
                </a:solidFill>
                <a:effectLst/>
                <a:latin typeface="Tahoma" panose="020B0604030504040204" pitchFamily="34" charset="0"/>
                <a:ea typeface="Batang" panose="02030600000101010101" pitchFamily="18" charset="-127"/>
              </a:rPr>
              <a:t>Johansson – PHF</a:t>
            </a:r>
          </a:p>
          <a:p>
            <a:pPr marL="342900" marR="36195" indent="-342900">
              <a:buFont typeface="Symbol" panose="05050102010706020507" pitchFamily="18" charset="2"/>
              <a:buChar char=""/>
            </a:pPr>
            <a:r>
              <a:rPr lang="en-GB">
                <a:solidFill>
                  <a:srgbClr val="000000"/>
                </a:solidFill>
                <a:latin typeface="Tahoma" panose="020B0604030504040204" pitchFamily="34" charset="0"/>
                <a:ea typeface="Batang" panose="02030600000101010101" pitchFamily="18" charset="-127"/>
                <a:cs typeface="Times New Roman" panose="02020603050405020304" pitchFamily="18" charset="0"/>
              </a:rPr>
              <a:t>Orla Condell – EPRS </a:t>
            </a:r>
            <a:endParaRPr lang="en-GB">
              <a:latin typeface="Tahoma" panose="020B0604030504040204" pitchFamily="34" charset="0"/>
              <a:ea typeface="Batang" panose="02030600000101010101" pitchFamily="18" charset="-127"/>
              <a:cs typeface="Times New Roman" panose="02020603050405020304" pitchFamily="18" charset="0"/>
            </a:endParaRPr>
          </a:p>
          <a:p>
            <a:pPr marL="342900" marR="36195" indent="-342900">
              <a:buFont typeface="Symbol" panose="05050102010706020507" pitchFamily="18" charset="2"/>
              <a:buChar char=""/>
            </a:pPr>
            <a:r>
              <a:rPr lang="en-GB">
                <a:solidFill>
                  <a:srgbClr val="000000"/>
                </a:solidFill>
                <a:ea typeface="Batang"/>
                <a:cs typeface="Tahoma"/>
              </a:rPr>
              <a:t>Sara Forato </a:t>
            </a:r>
            <a:r>
              <a:rPr lang="en-GB">
                <a:solidFill>
                  <a:srgbClr val="000000"/>
                </a:solidFill>
                <a:latin typeface="Tahoma" panose="020B0604030504040204" pitchFamily="34" charset="0"/>
                <a:ea typeface="Batang" panose="02030600000101010101" pitchFamily="18" charset="-127"/>
                <a:cs typeface="Times New Roman" panose="02020603050405020304" pitchFamily="18" charset="0"/>
              </a:rPr>
              <a:t>– EPRS</a:t>
            </a:r>
            <a:endParaRPr lang="en-GB">
              <a:solidFill>
                <a:srgbClr val="000000"/>
              </a:solidFill>
              <a:ea typeface="Batang"/>
              <a:cs typeface="Tahoma"/>
            </a:endParaRPr>
          </a:p>
          <a:p>
            <a:pPr marL="342900" marR="36195" indent="-342900">
              <a:buFont typeface="Symbol" panose="05050102010706020507" pitchFamily="18" charset="2"/>
              <a:buChar char=""/>
            </a:pPr>
            <a:r>
              <a:rPr lang="en-GB">
                <a:solidFill>
                  <a:srgbClr val="000000"/>
                </a:solidFill>
                <a:ea typeface="Batang"/>
                <a:cs typeface="Tahoma"/>
              </a:rPr>
              <a:t>Svetla Tsolova – EPRS</a:t>
            </a:r>
          </a:p>
          <a:p>
            <a:pPr marL="1028700" lvl="1" indent="-342900"/>
            <a:endParaRPr lang="en-GB" sz="2200" u="sng"/>
          </a:p>
        </p:txBody>
      </p:sp>
      <p:sp>
        <p:nvSpPr>
          <p:cNvPr id="11" name="TextBox 10">
            <a:extLst>
              <a:ext uri="{FF2B5EF4-FFF2-40B4-BE49-F238E27FC236}">
                <a16:creationId xmlns:a16="http://schemas.microsoft.com/office/drawing/2014/main" id="{A5845352-F2F0-8DC7-D53D-F6065278A6F8}"/>
              </a:ext>
            </a:extLst>
          </p:cNvPr>
          <p:cNvSpPr txBox="1"/>
          <p:nvPr/>
        </p:nvSpPr>
        <p:spPr>
          <a:xfrm>
            <a:off x="896337" y="1458783"/>
            <a:ext cx="5236029" cy="5016758"/>
          </a:xfrm>
          <a:prstGeom prst="rect">
            <a:avLst/>
          </a:prstGeom>
          <a:noFill/>
        </p:spPr>
        <p:txBody>
          <a:bodyPr wrap="square">
            <a:spAutoFit/>
          </a:bodyPr>
          <a:lstStyle/>
          <a:p>
            <a:pPr marR="36195" lvl="0" algn="just"/>
            <a:r>
              <a:rPr lang="en-GB" b="1">
                <a:solidFill>
                  <a:srgbClr val="000000"/>
                </a:solidFill>
                <a:latin typeface="Tahoma" panose="020B0604030504040204" pitchFamily="34" charset="0"/>
                <a:ea typeface="Batang" panose="02030600000101010101" pitchFamily="18" charset="-127"/>
                <a:cs typeface="Tahoma" panose="020B0604030504040204" pitchFamily="34" charset="0"/>
              </a:rPr>
              <a:t>MS</a:t>
            </a:r>
            <a:r>
              <a:rPr lang="en-GB" sz="1400" b="1">
                <a:solidFill>
                  <a:srgbClr val="000000"/>
                </a:solidFill>
                <a:ea typeface="Batang" panose="02030600000101010101" pitchFamily="18" charset="-127"/>
              </a:rPr>
              <a:t> </a:t>
            </a:r>
            <a:r>
              <a:rPr lang="en-GB" sz="1800" b="1">
                <a:solidFill>
                  <a:srgbClr val="000000"/>
                </a:solidFill>
                <a:effectLst/>
                <a:latin typeface="Tahoma" panose="020B0604030504040204" pitchFamily="34" charset="0"/>
                <a:ea typeface="Batang" panose="02030600000101010101" pitchFamily="18" charset="-127"/>
                <a:cs typeface="Tahoma" panose="020B0604030504040204" pitchFamily="34" charset="0"/>
              </a:rPr>
              <a:t>R</a:t>
            </a:r>
            <a:r>
              <a:rPr lang="en-GB" b="1">
                <a:solidFill>
                  <a:srgbClr val="000000"/>
                </a:solidFill>
                <a:latin typeface="Tahoma" panose="020B0604030504040204" pitchFamily="34" charset="0"/>
                <a:ea typeface="Batang" panose="02030600000101010101" pitchFamily="18" charset="-127"/>
                <a:cs typeface="Tahoma" panose="020B0604030504040204" pitchFamily="34" charset="0"/>
              </a:rPr>
              <a:t>ep</a:t>
            </a:r>
            <a:r>
              <a:rPr lang="en-GB" sz="1800" b="1">
                <a:solidFill>
                  <a:srgbClr val="000000"/>
                </a:solidFill>
                <a:effectLst/>
                <a:latin typeface="Tahoma" panose="020B0604030504040204" pitchFamily="34" charset="0"/>
                <a:ea typeface="Batang" panose="02030600000101010101" pitchFamily="18" charset="-127"/>
                <a:cs typeface="Tahoma" panose="020B0604030504040204" pitchFamily="34" charset="0"/>
              </a:rPr>
              <a:t>resentatives</a:t>
            </a:r>
          </a:p>
          <a:p>
            <a:pPr marL="342900" marR="36195" lvl="0" indent="-342900" algn="just">
              <a:buFont typeface="Symbol" panose="05050102010706020507" pitchFamily="18" charset="2"/>
              <a:buChar char=""/>
            </a:pP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Bernardo Guzmán </a:t>
            </a:r>
            <a:r>
              <a:rPr lang="en-GB" sz="1800" err="1">
                <a:solidFill>
                  <a:srgbClr val="000000"/>
                </a:solidFill>
                <a:effectLst/>
                <a:latin typeface="Tahoma" panose="020B0604030504040204" pitchFamily="34" charset="0"/>
                <a:ea typeface="Batang" panose="02030600000101010101" pitchFamily="18" charset="-127"/>
                <a:cs typeface="Tahoma" panose="020B0604030504040204" pitchFamily="34" charset="0"/>
              </a:rPr>
              <a:t>Herrador</a:t>
            </a: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 Spain</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Claudia Siffczyk, Germany</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800">
                <a:solidFill>
                  <a:srgbClr val="000000"/>
                </a:solidFill>
                <a:effectLst/>
                <a:highlight>
                  <a:srgbClr val="00FF00"/>
                </a:highlight>
                <a:latin typeface="Tahoma" panose="020B0604030504040204" pitchFamily="34" charset="0"/>
                <a:ea typeface="Batang" panose="02030600000101010101" pitchFamily="18" charset="-127"/>
                <a:cs typeface="Tahoma" panose="020B0604030504040204" pitchFamily="34" charset="0"/>
              </a:rPr>
              <a:t>Emily MacDonald, Norway</a:t>
            </a:r>
            <a:endParaRPr lang="en-GB" sz="1800">
              <a:effectLst/>
              <a:highlight>
                <a:srgbClr val="00FF00"/>
              </a:highlight>
              <a:latin typeface="Tahoma" panose="020B0604030504040204" pitchFamily="34" charset="0"/>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Otto Helve, Finland</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Paula Vasconcelos, Portugal</a:t>
            </a:r>
          </a:p>
          <a:p>
            <a:pPr marL="342900" marR="36195" indent="-342900" algn="just">
              <a:buFont typeface="Symbol" panose="05050102010706020507" pitchFamily="18" charset="2"/>
              <a:buChar char=""/>
            </a:pPr>
            <a:r>
              <a:rPr lang="en-GB" err="1">
                <a:solidFill>
                  <a:srgbClr val="000000"/>
                </a:solidFill>
                <a:highlight>
                  <a:srgbClr val="00FF00"/>
                </a:highlight>
                <a:latin typeface="Tahoma" panose="020B0604030504040204" pitchFamily="34" charset="0"/>
                <a:ea typeface="Batang" panose="02030600000101010101" pitchFamily="18" charset="-127"/>
                <a:cs typeface="Tahoma" panose="020B0604030504040204" pitchFamily="34" charset="0"/>
              </a:rPr>
              <a:t>Teoklis</a:t>
            </a:r>
            <a:r>
              <a:rPr lang="en-GB">
                <a:solidFill>
                  <a:srgbClr val="000000"/>
                </a:solidFill>
                <a:highlight>
                  <a:srgbClr val="00FF00"/>
                </a:highlight>
                <a:latin typeface="Tahoma" panose="020B0604030504040204" pitchFamily="34" charset="0"/>
                <a:ea typeface="Batang" panose="02030600000101010101" pitchFamily="18" charset="-127"/>
                <a:cs typeface="Tahoma" panose="020B0604030504040204" pitchFamily="34" charset="0"/>
              </a:rPr>
              <a:t> </a:t>
            </a:r>
            <a:r>
              <a:rPr lang="en-GB" err="1">
                <a:solidFill>
                  <a:srgbClr val="000000"/>
                </a:solidFill>
                <a:highlight>
                  <a:srgbClr val="00FF00"/>
                </a:highlight>
                <a:latin typeface="Tahoma" panose="020B0604030504040204" pitchFamily="34" charset="0"/>
                <a:ea typeface="Batang" panose="02030600000101010101" pitchFamily="18" charset="-127"/>
                <a:cs typeface="Tahoma" panose="020B0604030504040204" pitchFamily="34" charset="0"/>
              </a:rPr>
              <a:t>Zaoutis</a:t>
            </a:r>
            <a:endParaRPr lang="en-GB">
              <a:solidFill>
                <a:srgbClr val="000000"/>
              </a:solidFill>
              <a:highlight>
                <a:srgbClr val="00FF00"/>
              </a:highlight>
              <a:latin typeface="Tahoma" panose="020B0604030504040204" pitchFamily="34" charset="0"/>
              <a:ea typeface="Batang" panose="02030600000101010101" pitchFamily="18" charset="-127"/>
              <a:cs typeface="Tahoma" panose="020B0604030504040204" pitchFamily="34" charset="0"/>
            </a:endParaRPr>
          </a:p>
          <a:p>
            <a:pPr algn="just"/>
            <a:r>
              <a:rPr lang="en-GB" sz="1800">
                <a:effectLst/>
                <a:latin typeface="Tahoma" panose="020B0604030504040204" pitchFamily="34" charset="0"/>
                <a:ea typeface="Calibri" panose="020F0502020204030204" pitchFamily="34" charset="0"/>
                <a:cs typeface="Times New Roman" panose="02020603050405020304" pitchFamily="18" charset="0"/>
              </a:rPr>
              <a:t> </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algn="just"/>
            <a:r>
              <a:rPr lang="en-GB" sz="1800" b="1">
                <a:effectLst/>
                <a:latin typeface="Tahoma" panose="020B0604030504040204" pitchFamily="34" charset="0"/>
                <a:ea typeface="Batang" panose="02030600000101010101" pitchFamily="18" charset="-127"/>
                <a:cs typeface="Times New Roman" panose="02020603050405020304" pitchFamily="18" charset="0"/>
              </a:rPr>
              <a:t>European Commission DG representatives</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Anna </a:t>
            </a:r>
            <a:r>
              <a:rPr lang="en-GB" sz="1800" err="1">
                <a:solidFill>
                  <a:srgbClr val="000000"/>
                </a:solidFill>
                <a:effectLst/>
                <a:latin typeface="Tahoma" panose="020B0604030504040204" pitchFamily="34" charset="0"/>
                <a:ea typeface="Batang" panose="02030600000101010101" pitchFamily="18" charset="-127"/>
                <a:cs typeface="Tahoma" panose="020B0604030504040204" pitchFamily="34" charset="0"/>
              </a:rPr>
              <a:t>Battistutta</a:t>
            </a: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 DG ECHO</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Isabella </a:t>
            </a:r>
            <a:r>
              <a:rPr lang="en-GB" sz="1800" err="1">
                <a:solidFill>
                  <a:srgbClr val="000000"/>
                </a:solidFill>
                <a:effectLst/>
                <a:latin typeface="Tahoma" panose="020B0604030504040204" pitchFamily="34" charset="0"/>
                <a:ea typeface="Batang" panose="02030600000101010101" pitchFamily="18" charset="-127"/>
                <a:cs typeface="Tahoma" panose="020B0604030504040204" pitchFamily="34" charset="0"/>
              </a:rPr>
              <a:t>Panunzi</a:t>
            </a: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 DG HERA</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Evelyn </a:t>
            </a:r>
            <a:r>
              <a:rPr lang="en-GB" sz="1800" err="1">
                <a:solidFill>
                  <a:srgbClr val="000000"/>
                </a:solidFill>
                <a:effectLst/>
                <a:latin typeface="Tahoma" panose="020B0604030504040204" pitchFamily="34" charset="0"/>
                <a:ea typeface="Batang" panose="02030600000101010101" pitchFamily="18" charset="-127"/>
                <a:cs typeface="Tahoma" panose="020B0604030504040204" pitchFamily="34" charset="0"/>
              </a:rPr>
              <a:t>Depoortere</a:t>
            </a: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 DG RTD</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Laura </a:t>
            </a:r>
            <a:r>
              <a:rPr lang="en-GB" sz="1800" err="1">
                <a:solidFill>
                  <a:srgbClr val="000000"/>
                </a:solidFill>
                <a:effectLst/>
                <a:latin typeface="Tahoma" panose="020B0604030504040204" pitchFamily="34" charset="0"/>
                <a:ea typeface="Batang" panose="02030600000101010101" pitchFamily="18" charset="-127"/>
                <a:cs typeface="Tahoma" panose="020B0604030504040204" pitchFamily="34" charset="0"/>
              </a:rPr>
              <a:t>Gillini</a:t>
            </a: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 DG SANTE</a:t>
            </a:r>
          </a:p>
          <a:p>
            <a:pPr marL="342900" marR="36195" indent="-342900" algn="just">
              <a:buFont typeface="Symbol" panose="05050102010706020507" pitchFamily="18" charset="2"/>
              <a:buChar char=""/>
            </a:pP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Alexandre Jully, DG ECHO (alternate)</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algn="just"/>
            <a:r>
              <a:rPr lang="en-GB" sz="1800">
                <a:effectLst/>
                <a:latin typeface="Tahoma" panose="020B0604030504040204" pitchFamily="34" charset="0"/>
                <a:ea typeface="Calibri" panose="020F0502020204030204" pitchFamily="34" charset="0"/>
                <a:cs typeface="Times New Roman" panose="02020603050405020304" pitchFamily="18" charset="0"/>
              </a:rPr>
              <a:t> </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algn="just"/>
            <a:r>
              <a:rPr lang="en-GB" sz="1800" b="1">
                <a:effectLst/>
                <a:latin typeface="Tahoma" panose="020B0604030504040204" pitchFamily="34" charset="0"/>
                <a:ea typeface="Batang" panose="02030600000101010101" pitchFamily="18" charset="-127"/>
                <a:cs typeface="Times New Roman" panose="02020603050405020304" pitchFamily="18" charset="0"/>
              </a:rPr>
              <a:t>GOARN representative</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Gianluca </a:t>
            </a:r>
            <a:r>
              <a:rPr lang="en-GB" sz="1800" err="1">
                <a:solidFill>
                  <a:srgbClr val="000000"/>
                </a:solidFill>
                <a:effectLst/>
                <a:latin typeface="Tahoma" panose="020B0604030504040204" pitchFamily="34" charset="0"/>
                <a:ea typeface="Batang" panose="02030600000101010101" pitchFamily="18" charset="-127"/>
                <a:cs typeface="Tahoma" panose="020B0604030504040204" pitchFamily="34" charset="0"/>
              </a:rPr>
              <a:t>Loi</a:t>
            </a:r>
            <a:r>
              <a:rPr lang="en-GB" sz="1800">
                <a:solidFill>
                  <a:srgbClr val="000000"/>
                </a:solidFill>
                <a:effectLst/>
                <a:latin typeface="Tahoma" panose="020B0604030504040204" pitchFamily="34" charset="0"/>
                <a:ea typeface="Batang" panose="02030600000101010101" pitchFamily="18" charset="-127"/>
                <a:cs typeface="Tahoma" panose="020B0604030504040204" pitchFamily="34" charset="0"/>
              </a:rPr>
              <a:t>, GOARN OST</a:t>
            </a:r>
            <a:endParaRPr lang="en-GB" sz="1800">
              <a:effectLst/>
              <a:latin typeface="Tahoma" panose="020B0604030504040204" pitchFamily="34" charset="0"/>
              <a:ea typeface="Batang" panose="02030600000101010101" pitchFamily="18" charset="-127"/>
              <a:cs typeface="Times New Roman" panose="02020603050405020304" pitchFamily="18" charset="0"/>
            </a:endParaRPr>
          </a:p>
          <a:p>
            <a:pPr algn="l"/>
            <a:r>
              <a:rPr lang="en-GB" sz="1400">
                <a:effectLst/>
                <a:latin typeface="Tahoma" panose="020B0604030504040204" pitchFamily="34" charset="0"/>
                <a:ea typeface="Times New Roman" panose="02020603050405020304" pitchFamily="18" charset="0"/>
                <a:cs typeface="Times New Roman" panose="02020603050405020304" pitchFamily="18" charset="0"/>
              </a:rPr>
              <a:t> </a:t>
            </a:r>
            <a:endParaRPr lang="en-GB" sz="1800"/>
          </a:p>
        </p:txBody>
      </p:sp>
    </p:spTree>
    <p:extLst>
      <p:ext uri="{BB962C8B-B14F-4D97-AF65-F5344CB8AC3E}">
        <p14:creationId xmlns:p14="http://schemas.microsoft.com/office/powerpoint/2010/main" val="2450141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223936"/>
            <a:ext cx="10496839" cy="951722"/>
          </a:xfrm>
        </p:spPr>
        <p:txBody>
          <a:bodyPr/>
          <a:lstStyle/>
          <a:p>
            <a:r>
              <a:rPr lang="en-GB"/>
              <a:t>Ad Hoc EUHTF Working Group actions and results in 2023</a:t>
            </a:r>
          </a:p>
        </p:txBody>
      </p:sp>
      <p:sp>
        <p:nvSpPr>
          <p:cNvPr id="3" name="Content Placeholder 2"/>
          <p:cNvSpPr>
            <a:spLocks noGrp="1"/>
          </p:cNvSpPr>
          <p:nvPr>
            <p:ph idx="1"/>
          </p:nvPr>
        </p:nvSpPr>
        <p:spPr>
          <a:xfrm>
            <a:off x="431999" y="1257300"/>
            <a:ext cx="11472786" cy="4919663"/>
          </a:xfrm>
        </p:spPr>
        <p:txBody>
          <a:bodyPr>
            <a:normAutofit fontScale="92500" lnSpcReduction="20000"/>
          </a:bodyPr>
          <a:lstStyle/>
          <a:p>
            <a:pPr fontAlgn="ctr">
              <a:buSzPts val="1000"/>
              <a:tabLst>
                <a:tab pos="457200" algn="l"/>
              </a:tabLst>
            </a:pPr>
            <a:r>
              <a:rPr lang="en-GB"/>
              <a:t>Support development of:</a:t>
            </a:r>
          </a:p>
          <a:p>
            <a:pPr marL="342900" indent="-342900" fontAlgn="ctr">
              <a:buSzPts val="1000"/>
              <a:buFont typeface="Symbol" panose="05050102010706020507" pitchFamily="18" charset="2"/>
              <a:buChar char=""/>
              <a:tabLst>
                <a:tab pos="457200" algn="l"/>
              </a:tabLst>
            </a:pPr>
            <a:r>
              <a:rPr lang="en-GB"/>
              <a:t>Concept note (including menu of EUHTF activities, expert profiles, visualisations)</a:t>
            </a:r>
          </a:p>
          <a:p>
            <a:pPr marL="342900" indent="-342900" fontAlgn="ctr">
              <a:buSzPts val="1000"/>
              <a:buFont typeface="Symbol" panose="05050102010706020507" pitchFamily="18" charset="2"/>
              <a:buChar char=""/>
              <a:tabLst>
                <a:tab pos="457200" algn="l"/>
              </a:tabLst>
            </a:pPr>
            <a:r>
              <a:rPr lang="en-GB"/>
              <a:t>Procedures and vision for the EUHTF</a:t>
            </a:r>
          </a:p>
          <a:p>
            <a:pPr marL="1028700" lvl="1" indent="-342900" fontAlgn="ctr">
              <a:buSzPts val="1000"/>
              <a:buFont typeface="Symbol" panose="05050102010706020507" pitchFamily="18" charset="2"/>
              <a:buChar char=""/>
              <a:tabLst>
                <a:tab pos="457200" algn="l"/>
              </a:tabLst>
            </a:pPr>
            <a:r>
              <a:rPr lang="en-GB"/>
              <a:t>Criteria for request for support and related prioritisation</a:t>
            </a:r>
          </a:p>
          <a:p>
            <a:pPr marL="1028700" lvl="1" indent="-342900" fontAlgn="ctr">
              <a:buSzPts val="1000"/>
              <a:buFont typeface="Symbol" panose="05050102010706020507" pitchFamily="18" charset="2"/>
              <a:buChar char=""/>
              <a:tabLst>
                <a:tab pos="457200" algn="l"/>
              </a:tabLst>
            </a:pPr>
            <a:r>
              <a:rPr lang="en-GB"/>
              <a:t>Process from requesting support to end of the request, including building an EUHTF Response Team, follow-up and closure of a request</a:t>
            </a:r>
          </a:p>
          <a:p>
            <a:pPr marL="1028700" lvl="1" indent="-342900" fontAlgn="ctr">
              <a:buSzPts val="1000"/>
              <a:buFont typeface="Symbol" panose="05050102010706020507" pitchFamily="18" charset="2"/>
              <a:buChar char=""/>
              <a:tabLst>
                <a:tab pos="457200" algn="l"/>
              </a:tabLst>
            </a:pPr>
            <a:r>
              <a:rPr lang="en-GB"/>
              <a:t>Criteria for building the pool of experts</a:t>
            </a:r>
          </a:p>
          <a:p>
            <a:pPr marL="342900" indent="-342900" fontAlgn="ctr">
              <a:buSzPts val="1000"/>
              <a:buFont typeface="Symbol" panose="05050102010706020507" pitchFamily="18" charset="2"/>
              <a:buChar char=""/>
              <a:tabLst>
                <a:tab pos="457200" algn="l"/>
              </a:tabLst>
            </a:pPr>
            <a:r>
              <a:rPr lang="en-GB"/>
              <a:t>EUHTF Advisory Group terms of reference</a:t>
            </a:r>
          </a:p>
          <a:p>
            <a:pPr marL="342900" indent="-342900" fontAlgn="ctr">
              <a:buSzPts val="1000"/>
              <a:buFont typeface="Symbol" panose="05050102010706020507" pitchFamily="18" charset="2"/>
              <a:buChar char=""/>
              <a:tabLst>
                <a:tab pos="457200" algn="l"/>
              </a:tabLst>
            </a:pPr>
            <a:r>
              <a:rPr lang="en-GB"/>
              <a:t>Scope and objectives of the 1</a:t>
            </a:r>
            <a:r>
              <a:rPr lang="en-GB" baseline="30000"/>
              <a:t>st</a:t>
            </a:r>
            <a:r>
              <a:rPr lang="en-GB"/>
              <a:t> annual EUHTF meeting</a:t>
            </a:r>
          </a:p>
          <a:p>
            <a:pPr marL="342900" indent="-342900" fontAlgn="ctr">
              <a:buSzPts val="1000"/>
              <a:buFont typeface="Symbol" panose="05050102010706020507" pitchFamily="18" charset="2"/>
              <a:buChar char=""/>
              <a:tabLst>
                <a:tab pos="457200" algn="l"/>
              </a:tabLst>
            </a:pPr>
            <a:r>
              <a:rPr lang="en-GB"/>
              <a:t>Identification of potential challenges in the operationalisation of the EUHTF (timelines, insurance, data management over an assignment, data protection)</a:t>
            </a:r>
          </a:p>
          <a:p>
            <a:pPr marL="342900" indent="-342900" fontAlgn="ctr">
              <a:buSzPts val="1000"/>
              <a:buFont typeface="Symbol" panose="05050102010706020507" pitchFamily="18" charset="2"/>
              <a:buChar char=""/>
              <a:tabLst>
                <a:tab pos="457200" algn="l"/>
              </a:tabLst>
            </a:pPr>
            <a:r>
              <a:rPr lang="en-GB"/>
              <a:t>Communication and training plans</a:t>
            </a:r>
          </a:p>
          <a:p>
            <a:pPr marL="1028700" lvl="1" indent="-342900" fontAlgn="ctr">
              <a:buSzPts val="1000"/>
              <a:buFont typeface="Symbol" panose="05050102010706020507" pitchFamily="18" charset="2"/>
              <a:buChar char=""/>
              <a:tabLst>
                <a:tab pos="457200" algn="l"/>
              </a:tabLst>
            </a:pP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51</a:t>
            </a:fld>
            <a:endParaRPr lang="en-GB"/>
          </a:p>
        </p:txBody>
      </p:sp>
    </p:spTree>
    <p:extLst>
      <p:ext uri="{BB962C8B-B14F-4D97-AF65-F5344CB8AC3E}">
        <p14:creationId xmlns:p14="http://schemas.microsoft.com/office/powerpoint/2010/main" val="1176697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4431-6906-FE81-A766-B017977CE891}"/>
              </a:ext>
            </a:extLst>
          </p:cNvPr>
          <p:cNvSpPr>
            <a:spLocks noGrp="1"/>
          </p:cNvSpPr>
          <p:nvPr>
            <p:ph type="title"/>
          </p:nvPr>
        </p:nvSpPr>
        <p:spPr/>
        <p:txBody>
          <a:bodyPr/>
          <a:lstStyle/>
          <a:p>
            <a:r>
              <a:rPr lang="en-GB"/>
              <a:t>Members of the EUHTF Advisory Group</a:t>
            </a:r>
          </a:p>
        </p:txBody>
      </p:sp>
      <p:sp>
        <p:nvSpPr>
          <p:cNvPr id="5" name="Slide Number Placeholder 4">
            <a:extLst>
              <a:ext uri="{FF2B5EF4-FFF2-40B4-BE49-F238E27FC236}">
                <a16:creationId xmlns:a16="http://schemas.microsoft.com/office/drawing/2014/main" id="{62CF70ED-3A3E-58E3-FEFC-30D71988AD63}"/>
              </a:ext>
            </a:extLst>
          </p:cNvPr>
          <p:cNvSpPr>
            <a:spLocks noGrp="1"/>
          </p:cNvSpPr>
          <p:nvPr>
            <p:ph type="sldNum" sz="quarter" idx="12"/>
          </p:nvPr>
        </p:nvSpPr>
        <p:spPr/>
        <p:txBody>
          <a:bodyPr/>
          <a:lstStyle/>
          <a:p>
            <a:fld id="{F9E29A8E-A0F1-419A-8E8B-A78BF9C70DE8}" type="slidenum">
              <a:rPr lang="en-GB" smtClean="0"/>
              <a:pPr/>
              <a:t>52</a:t>
            </a:fld>
            <a:endParaRPr lang="en-GB"/>
          </a:p>
        </p:txBody>
      </p:sp>
      <p:sp>
        <p:nvSpPr>
          <p:cNvPr id="7" name="TextBox 6">
            <a:extLst>
              <a:ext uri="{FF2B5EF4-FFF2-40B4-BE49-F238E27FC236}">
                <a16:creationId xmlns:a16="http://schemas.microsoft.com/office/drawing/2014/main" id="{152B0F07-9CB6-2F10-A55B-A378305F5388}"/>
              </a:ext>
            </a:extLst>
          </p:cNvPr>
          <p:cNvSpPr txBox="1"/>
          <p:nvPr/>
        </p:nvSpPr>
        <p:spPr>
          <a:xfrm>
            <a:off x="6370479" y="867626"/>
            <a:ext cx="5450549" cy="6432530"/>
          </a:xfrm>
          <a:prstGeom prst="rect">
            <a:avLst/>
          </a:prstGeom>
          <a:noFill/>
        </p:spPr>
        <p:txBody>
          <a:bodyPr wrap="square" lIns="91440" tIns="45720" rIns="91440" bIns="45720" anchor="t">
            <a:spAutoFit/>
          </a:bodyPr>
          <a:lstStyle/>
          <a:p>
            <a:pPr algn="l"/>
            <a:endParaRPr lang="en-GB" sz="1500">
              <a:effectLst/>
              <a:latin typeface="+mj-lt"/>
              <a:ea typeface="Batang" panose="02030600000101010101" pitchFamily="18" charset="-127"/>
              <a:cs typeface="Times New Roman" panose="02020603050405020304" pitchFamily="18" charset="0"/>
            </a:endParaRPr>
          </a:p>
          <a:p>
            <a:pPr algn="just"/>
            <a:r>
              <a:rPr lang="en-GB" sz="1500" b="1">
                <a:latin typeface="+mj-lt"/>
                <a:ea typeface="Batang" panose="02030600000101010101" pitchFamily="18" charset="-127"/>
                <a:cs typeface="Times New Roman" panose="02020603050405020304" pitchFamily="18" charset="0"/>
              </a:rPr>
              <a:t>European Medicines Agency</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b="0" i="0">
                <a:effectLst/>
                <a:highlight>
                  <a:srgbClr val="00FF00"/>
                </a:highlight>
                <a:latin typeface="+mj-lt"/>
              </a:rPr>
              <a:t>Manuela Mura</a:t>
            </a:r>
          </a:p>
          <a:p>
            <a:pPr marR="36195" lvl="0" algn="just"/>
            <a:endParaRPr lang="en-GB" sz="1500">
              <a:latin typeface="+mj-lt"/>
              <a:ea typeface="Times New Roman" panose="02020603050405020304" pitchFamily="18" charset="0"/>
              <a:cs typeface="Times New Roman"/>
            </a:endParaRPr>
          </a:p>
          <a:p>
            <a:pPr algn="just"/>
            <a:r>
              <a:rPr lang="en-GB" sz="1500" b="1">
                <a:latin typeface="+mj-lt"/>
                <a:ea typeface="Batang" panose="02030600000101010101" pitchFamily="18" charset="-127"/>
                <a:cs typeface="Times New Roman" panose="02020603050405020304" pitchFamily="18" charset="0"/>
              </a:rPr>
              <a:t>European Public Health Association </a:t>
            </a:r>
            <a:endParaRPr lang="en-GB" sz="1500">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highlight>
                  <a:srgbClr val="00FF00"/>
                </a:highlight>
                <a:latin typeface="+mj-lt"/>
              </a:rPr>
              <a:t>Ricardo </a:t>
            </a:r>
            <a:r>
              <a:rPr lang="en-GB" sz="1500" err="1">
                <a:highlight>
                  <a:srgbClr val="00FF00"/>
                </a:highlight>
                <a:latin typeface="+mj-lt"/>
              </a:rPr>
              <a:t>Mexia</a:t>
            </a:r>
            <a:r>
              <a:rPr lang="en-GB" sz="1500">
                <a:highlight>
                  <a:srgbClr val="00FF00"/>
                </a:highlight>
                <a:latin typeface="+mj-lt"/>
              </a:rPr>
              <a:t> </a:t>
            </a:r>
            <a:endParaRPr lang="en-GB" sz="1500" b="1">
              <a:highlight>
                <a:srgbClr val="00FF00"/>
              </a:highlight>
              <a:latin typeface="+mj-lt"/>
              <a:ea typeface="Times New Roman" panose="02020603050405020304" pitchFamily="18" charset="0"/>
              <a:cs typeface="Times New Roman"/>
            </a:endParaRPr>
          </a:p>
          <a:p>
            <a:pPr algn="just"/>
            <a:endParaRPr lang="en-GB" sz="1500" b="1" i="0">
              <a:effectLst/>
              <a:latin typeface="+mj-lt"/>
            </a:endParaRPr>
          </a:p>
          <a:p>
            <a:pPr algn="just"/>
            <a:r>
              <a:rPr lang="en-GB" sz="1500" b="1" i="0">
                <a:effectLst/>
                <a:latin typeface="+mj-lt"/>
              </a:rPr>
              <a:t>Médecins Sans Frontières (MSF)</a:t>
            </a:r>
            <a:endParaRPr lang="en-GB" sz="1500" b="1">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b="0" i="0">
                <a:effectLst/>
                <a:highlight>
                  <a:srgbClr val="00FF00"/>
                </a:highlight>
                <a:latin typeface="+mj-lt"/>
              </a:rPr>
              <a:t>Daniela </a:t>
            </a:r>
            <a:r>
              <a:rPr lang="en-GB" sz="1500" b="0" i="0" err="1">
                <a:effectLst/>
                <a:highlight>
                  <a:srgbClr val="00FF00"/>
                </a:highlight>
                <a:latin typeface="+mj-lt"/>
              </a:rPr>
              <a:t>Garone</a:t>
            </a:r>
            <a:endParaRPr lang="en-GB" sz="1500" b="0" i="0">
              <a:effectLst/>
              <a:highlight>
                <a:srgbClr val="00FF00"/>
              </a:highlight>
              <a:latin typeface="+mj-lt"/>
            </a:endParaRPr>
          </a:p>
          <a:p>
            <a:pPr algn="l"/>
            <a:endParaRPr lang="en-GB" sz="1500" b="1">
              <a:effectLst/>
              <a:latin typeface="+mj-lt"/>
              <a:ea typeface="Times New Roman" panose="02020603050405020304" pitchFamily="18" charset="0"/>
              <a:cs typeface="Times New Roman"/>
            </a:endParaRPr>
          </a:p>
          <a:p>
            <a:pPr algn="l"/>
            <a:r>
              <a:rPr lang="en-GB" sz="1500" b="1">
                <a:effectLst/>
                <a:latin typeface="+mj-lt"/>
                <a:ea typeface="Times New Roman" panose="02020603050405020304" pitchFamily="18" charset="0"/>
                <a:cs typeface="Times New Roman"/>
              </a:rPr>
              <a:t>ECDC Coordination Team</a:t>
            </a:r>
            <a:endParaRPr lang="en-GB" sz="1500">
              <a:effectLst/>
              <a:latin typeface="+mj-lt"/>
              <a:ea typeface="Batang" panose="02030600000101010101" pitchFamily="18" charset="-127"/>
              <a:cs typeface="Times New Roman"/>
            </a:endParaRPr>
          </a:p>
          <a:p>
            <a:pPr marL="342900" marR="36195" lvl="0" indent="-342900" algn="l">
              <a:buFont typeface="Symbol" panose="05050102010706020507" pitchFamily="18" charset="2"/>
              <a:buChar char=""/>
            </a:pPr>
            <a:r>
              <a:rPr lang="en-GB" sz="1500">
                <a:effectLst/>
                <a:latin typeface="+mj-lt"/>
                <a:ea typeface="Batang"/>
                <a:cs typeface="Tahoma"/>
              </a:rPr>
              <a:t>Vicky Lefevre, chair - Head of Unit – Public Health Functions</a:t>
            </a:r>
          </a:p>
          <a:p>
            <a:pPr marL="342900" marR="36195" lvl="0" indent="-342900" algn="l">
              <a:buFont typeface="Symbol" panose="05050102010706020507" pitchFamily="18" charset="2"/>
              <a:buChar char=""/>
            </a:pPr>
            <a:r>
              <a:rPr lang="en-GB" sz="1500">
                <a:effectLst/>
                <a:latin typeface="+mj-lt"/>
                <a:ea typeface="Batang"/>
                <a:cs typeface="Tahoma"/>
              </a:rPr>
              <a:t>Thomas Hofmann, Head of Section - Emergency Preparedness and Response Support</a:t>
            </a:r>
          </a:p>
          <a:p>
            <a:pPr marL="342900" marR="36195" indent="-342900">
              <a:buFont typeface="Symbol" panose="05050102010706020507" pitchFamily="18" charset="2"/>
              <a:buChar char=""/>
            </a:pPr>
            <a:r>
              <a:rPr lang="en-GB" sz="1500">
                <a:latin typeface="+mj-lt"/>
                <a:ea typeface="Batang"/>
                <a:cs typeface="Tahoma"/>
              </a:rPr>
              <a:t>Ettore Severi – Lead EPR Readiness and Support Group</a:t>
            </a:r>
          </a:p>
          <a:p>
            <a:pPr marL="342900" marR="36195" indent="-342900">
              <a:buFont typeface="Symbol" panose="05050102010706020507" pitchFamily="18" charset="2"/>
              <a:buChar char=""/>
            </a:pPr>
            <a:r>
              <a:rPr lang="en-GB" sz="1500">
                <a:effectLst/>
                <a:latin typeface="+mj-lt"/>
                <a:ea typeface="Batang"/>
                <a:cs typeface="Tahoma"/>
              </a:rPr>
              <a:t>Adriana Romani - EPRS</a:t>
            </a:r>
          </a:p>
          <a:p>
            <a:pPr marL="342900" marR="36195" indent="-342900">
              <a:buFont typeface="Symbol,Sans-Serif" panose="05050102010706020507" pitchFamily="18" charset="2"/>
              <a:buChar char=""/>
            </a:pPr>
            <a:r>
              <a:rPr lang="en-GB" sz="1500">
                <a:latin typeface="+mj-lt"/>
                <a:ea typeface="Batang" panose="02030600000101010101" pitchFamily="18" charset="-127"/>
                <a:cs typeface="Times New Roman" panose="02020603050405020304" pitchFamily="18" charset="0"/>
              </a:rPr>
              <a:t>Daniel Cauchi – EPRS</a:t>
            </a:r>
          </a:p>
          <a:p>
            <a:pPr marL="342900" marR="36195" indent="-342900">
              <a:buFont typeface="Symbol,Sans-Serif" panose="05050102010706020507" pitchFamily="18" charset="2"/>
              <a:buChar char=""/>
            </a:pPr>
            <a:r>
              <a:rPr lang="en-GB" sz="1500">
                <a:latin typeface="+mj-lt"/>
                <a:ea typeface="Tahoma"/>
                <a:cs typeface="Tahoma"/>
              </a:rPr>
              <a:t>Dorothée Obach– EPRS</a:t>
            </a:r>
            <a:endParaRPr lang="en-US" sz="1500">
              <a:latin typeface="+mj-lt"/>
              <a:ea typeface="Tahoma"/>
              <a:cs typeface="Tahoma"/>
            </a:endParaRPr>
          </a:p>
          <a:p>
            <a:pPr marL="342900" marR="36195" indent="-342900">
              <a:buFont typeface="Symbol" panose="05050102010706020507" pitchFamily="18" charset="2"/>
              <a:buChar char=""/>
            </a:pPr>
            <a:r>
              <a:rPr lang="en-GB" sz="1500">
                <a:latin typeface="+mj-lt"/>
                <a:ea typeface="Batang"/>
                <a:cs typeface="Tahoma"/>
              </a:rPr>
              <a:t>Emma </a:t>
            </a:r>
            <a:r>
              <a:rPr lang="en-GB" sz="1500" err="1">
                <a:latin typeface="+mj-lt"/>
                <a:ea typeface="Batang"/>
                <a:cs typeface="Tahoma"/>
              </a:rPr>
              <a:t>Löf</a:t>
            </a:r>
            <a:r>
              <a:rPr lang="en-GB" sz="1500">
                <a:latin typeface="+mj-lt"/>
                <a:ea typeface="Batang"/>
                <a:cs typeface="Tahoma"/>
              </a:rPr>
              <a:t> -  EPRS</a:t>
            </a:r>
          </a:p>
          <a:p>
            <a:pPr marL="342900" marR="36195" indent="-342900">
              <a:buFont typeface="Symbol" panose="05050102010706020507" pitchFamily="18" charset="2"/>
              <a:buChar char=""/>
            </a:pPr>
            <a:r>
              <a:rPr lang="en-GB" sz="1500">
                <a:effectLst/>
                <a:latin typeface="+mj-lt"/>
                <a:ea typeface="Batang" panose="02030600000101010101" pitchFamily="18" charset="-127"/>
              </a:rPr>
              <a:t>Hanh Vu Hong – EPRS</a:t>
            </a:r>
          </a:p>
          <a:p>
            <a:pPr marL="342900" marR="36195" indent="-342900">
              <a:buFont typeface="Symbol" panose="05050102010706020507" pitchFamily="18" charset="2"/>
              <a:buChar char=""/>
            </a:pPr>
            <a:r>
              <a:rPr lang="en-GB" sz="1500">
                <a:latin typeface="+mj-lt"/>
                <a:ea typeface="Batang" panose="02030600000101010101" pitchFamily="18" charset="-127"/>
                <a:cs typeface="Times New Roman" panose="02020603050405020304" pitchFamily="18" charset="0"/>
              </a:rPr>
              <a:t>Katarina </a:t>
            </a:r>
            <a:r>
              <a:rPr lang="en-GB" sz="1500">
                <a:effectLst/>
                <a:latin typeface="+mj-lt"/>
                <a:ea typeface="Batang" panose="02030600000101010101" pitchFamily="18" charset="-127"/>
              </a:rPr>
              <a:t>Johansson – PHF</a:t>
            </a:r>
          </a:p>
          <a:p>
            <a:pPr marL="342900" marR="36195" indent="-342900">
              <a:buFont typeface="Symbol" panose="05050102010706020507" pitchFamily="18" charset="2"/>
              <a:buChar char=""/>
            </a:pPr>
            <a:r>
              <a:rPr lang="en-GB" sz="1500">
                <a:latin typeface="+mj-lt"/>
                <a:ea typeface="Batang" panose="02030600000101010101" pitchFamily="18" charset="-127"/>
                <a:cs typeface="Times New Roman" panose="02020603050405020304" pitchFamily="18" charset="0"/>
              </a:rPr>
              <a:t>Orla Condell – EPRS </a:t>
            </a:r>
          </a:p>
          <a:p>
            <a:pPr marL="342900" marR="36195" indent="-342900">
              <a:buFont typeface="Symbol" panose="05050102010706020507" pitchFamily="18" charset="2"/>
              <a:buChar char=""/>
            </a:pPr>
            <a:r>
              <a:rPr lang="en-GB" sz="1500">
                <a:latin typeface="+mj-lt"/>
                <a:ea typeface="Batang"/>
                <a:cs typeface="Tahoma"/>
              </a:rPr>
              <a:t>Sara Forato - EPRS</a:t>
            </a:r>
          </a:p>
          <a:p>
            <a:pPr marL="342900" marR="36195" indent="-342900">
              <a:buFont typeface="Symbol" panose="05050102010706020507" pitchFamily="18" charset="2"/>
              <a:buChar char=""/>
            </a:pPr>
            <a:r>
              <a:rPr lang="en-GB" sz="1500">
                <a:latin typeface="+mj-lt"/>
                <a:ea typeface="Batang"/>
                <a:cs typeface="Tahoma"/>
              </a:rPr>
              <a:t>Svetla Tsolova – EPRS</a:t>
            </a:r>
          </a:p>
          <a:p>
            <a:pPr marL="1028700" lvl="1" indent="-342900"/>
            <a:endParaRPr lang="en-GB" sz="2200" u="sng"/>
          </a:p>
        </p:txBody>
      </p:sp>
      <p:sp>
        <p:nvSpPr>
          <p:cNvPr id="11" name="TextBox 10">
            <a:extLst>
              <a:ext uri="{FF2B5EF4-FFF2-40B4-BE49-F238E27FC236}">
                <a16:creationId xmlns:a16="http://schemas.microsoft.com/office/drawing/2014/main" id="{A5845352-F2F0-8DC7-D53D-F6065278A6F8}"/>
              </a:ext>
            </a:extLst>
          </p:cNvPr>
          <p:cNvSpPr txBox="1"/>
          <p:nvPr/>
        </p:nvSpPr>
        <p:spPr>
          <a:xfrm>
            <a:off x="859971" y="1175658"/>
            <a:ext cx="5236029" cy="5155257"/>
          </a:xfrm>
          <a:prstGeom prst="rect">
            <a:avLst/>
          </a:prstGeom>
          <a:noFill/>
        </p:spPr>
        <p:txBody>
          <a:bodyPr wrap="square">
            <a:spAutoFit/>
          </a:bodyPr>
          <a:lstStyle/>
          <a:p>
            <a:pPr marR="36195" lvl="0" algn="just"/>
            <a:r>
              <a:rPr lang="en-GB" sz="1500" b="1">
                <a:latin typeface="+mj-lt"/>
                <a:ea typeface="Batang" panose="02030600000101010101" pitchFamily="18" charset="-127"/>
                <a:cs typeface="Tahoma" panose="020B0604030504040204" pitchFamily="34" charset="0"/>
              </a:rPr>
              <a:t>MS</a:t>
            </a:r>
            <a:r>
              <a:rPr lang="en-GB" sz="1500" b="1">
                <a:latin typeface="+mj-lt"/>
                <a:ea typeface="Batang" panose="02030600000101010101" pitchFamily="18" charset="-127"/>
              </a:rPr>
              <a:t> </a:t>
            </a:r>
            <a:r>
              <a:rPr lang="en-GB" sz="1500" b="1">
                <a:effectLst/>
                <a:latin typeface="+mj-lt"/>
                <a:ea typeface="Batang" panose="02030600000101010101" pitchFamily="18" charset="-127"/>
                <a:cs typeface="Tahoma" panose="020B0604030504040204" pitchFamily="34" charset="0"/>
              </a:rPr>
              <a:t>R</a:t>
            </a:r>
            <a:r>
              <a:rPr lang="en-GB" sz="1500" b="1">
                <a:latin typeface="+mj-lt"/>
                <a:ea typeface="Batang" panose="02030600000101010101" pitchFamily="18" charset="-127"/>
                <a:cs typeface="Tahoma" panose="020B0604030504040204" pitchFamily="34" charset="0"/>
              </a:rPr>
              <a:t>ep</a:t>
            </a:r>
            <a:r>
              <a:rPr lang="en-GB" sz="1500" b="1">
                <a:effectLst/>
                <a:latin typeface="+mj-lt"/>
                <a:ea typeface="Batang" panose="02030600000101010101" pitchFamily="18" charset="-127"/>
                <a:cs typeface="Tahoma" panose="020B0604030504040204" pitchFamily="34" charset="0"/>
              </a:rPr>
              <a:t>resentatives</a:t>
            </a: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Bernardo Guzmán </a:t>
            </a:r>
            <a:r>
              <a:rPr lang="en-GB" sz="1500" err="1">
                <a:effectLst/>
                <a:latin typeface="+mj-lt"/>
                <a:ea typeface="Batang" panose="02030600000101010101" pitchFamily="18" charset="-127"/>
                <a:cs typeface="Tahoma" panose="020B0604030504040204" pitchFamily="34" charset="0"/>
              </a:rPr>
              <a:t>Herrador</a:t>
            </a:r>
            <a:r>
              <a:rPr lang="en-GB" sz="1500">
                <a:effectLst/>
                <a:latin typeface="+mj-lt"/>
                <a:ea typeface="Batang" panose="02030600000101010101" pitchFamily="18" charset="-127"/>
                <a:cs typeface="Tahoma" panose="020B0604030504040204" pitchFamily="34" charset="0"/>
              </a:rPr>
              <a:t>, Spain</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Claudia Siffczyk, Germany</a:t>
            </a:r>
          </a:p>
          <a:p>
            <a:pPr marL="342900" marR="36195" lvl="0" indent="-342900" algn="just">
              <a:buFont typeface="Symbol" panose="05050102010706020507" pitchFamily="18" charset="2"/>
              <a:buChar char=""/>
            </a:pPr>
            <a:r>
              <a:rPr lang="en-GB" sz="1500" b="0" i="0">
                <a:effectLst/>
                <a:highlight>
                  <a:srgbClr val="00FF00"/>
                </a:highlight>
                <a:latin typeface="+mj-lt"/>
              </a:rPr>
              <a:t>Guido Benedetti, Denmark</a:t>
            </a:r>
          </a:p>
          <a:p>
            <a:pPr marL="342900" marR="36195" lvl="0" indent="-342900" algn="just">
              <a:buFont typeface="Symbol" panose="05050102010706020507" pitchFamily="18" charset="2"/>
              <a:buChar char=""/>
            </a:pPr>
            <a:r>
              <a:rPr lang="en-GB" sz="1500" b="0" i="0" err="1">
                <a:effectLst/>
                <a:highlight>
                  <a:srgbClr val="00FF00"/>
                </a:highlight>
                <a:latin typeface="+mj-lt"/>
              </a:rPr>
              <a:t>Mairin</a:t>
            </a:r>
            <a:r>
              <a:rPr lang="en-GB" sz="1500" b="0" i="0">
                <a:effectLst/>
                <a:highlight>
                  <a:srgbClr val="00FF00"/>
                </a:highlight>
                <a:latin typeface="+mj-lt"/>
              </a:rPr>
              <a:t> Boland, Ireland</a:t>
            </a: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Otto Helve, Finland</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Paula Vasconcelos, Portugal</a:t>
            </a:r>
            <a:endParaRPr lang="en-GB" sz="1500">
              <a:effectLst/>
              <a:highlight>
                <a:srgbClr val="C0C0C0"/>
              </a:highlight>
              <a:latin typeface="+mj-lt"/>
              <a:ea typeface="Batang" panose="02030600000101010101" pitchFamily="18" charset="-127"/>
              <a:cs typeface="Times New Roman" panose="02020603050405020304" pitchFamily="18" charset="0"/>
            </a:endParaRPr>
          </a:p>
          <a:p>
            <a:pPr algn="just"/>
            <a:r>
              <a:rPr lang="en-GB" sz="1500">
                <a:effectLst/>
                <a:latin typeface="+mj-lt"/>
                <a:ea typeface="Calibri" panose="020F0502020204030204" pitchFamily="34" charset="0"/>
                <a:cs typeface="Times New Roman" panose="02020603050405020304" pitchFamily="18" charset="0"/>
              </a:rPr>
              <a:t> </a:t>
            </a:r>
            <a:endParaRPr lang="en-GB" sz="1500">
              <a:effectLst/>
              <a:latin typeface="+mj-lt"/>
              <a:ea typeface="Batang" panose="02030600000101010101" pitchFamily="18" charset="-127"/>
              <a:cs typeface="Times New Roman" panose="02020603050405020304" pitchFamily="18" charset="0"/>
            </a:endParaRPr>
          </a:p>
          <a:p>
            <a:pPr algn="just"/>
            <a:r>
              <a:rPr lang="en-GB" sz="1500" b="1">
                <a:effectLst/>
                <a:latin typeface="+mj-lt"/>
                <a:ea typeface="Batang" panose="02030600000101010101" pitchFamily="18" charset="-127"/>
                <a:cs typeface="Times New Roman" panose="02020603050405020304" pitchFamily="18" charset="0"/>
              </a:rPr>
              <a:t>European Commission DG representatives</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Anna </a:t>
            </a:r>
            <a:r>
              <a:rPr lang="en-GB" sz="1500" err="1">
                <a:effectLst/>
                <a:latin typeface="+mj-lt"/>
                <a:ea typeface="Batang" panose="02030600000101010101" pitchFamily="18" charset="-127"/>
                <a:cs typeface="Tahoma" panose="020B0604030504040204" pitchFamily="34" charset="0"/>
              </a:rPr>
              <a:t>Battistutta</a:t>
            </a:r>
            <a:r>
              <a:rPr lang="en-GB" sz="1500">
                <a:effectLst/>
                <a:latin typeface="+mj-lt"/>
                <a:ea typeface="Batang" panose="02030600000101010101" pitchFamily="18" charset="-127"/>
                <a:cs typeface="Tahoma" panose="020B0604030504040204" pitchFamily="34" charset="0"/>
              </a:rPr>
              <a:t>, DG ECHO</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Isabella </a:t>
            </a:r>
            <a:r>
              <a:rPr lang="en-GB" sz="1500" err="1">
                <a:effectLst/>
                <a:latin typeface="+mj-lt"/>
                <a:ea typeface="Batang" panose="02030600000101010101" pitchFamily="18" charset="-127"/>
                <a:cs typeface="Tahoma" panose="020B0604030504040204" pitchFamily="34" charset="0"/>
              </a:rPr>
              <a:t>Panunzi</a:t>
            </a:r>
            <a:r>
              <a:rPr lang="en-GB" sz="1500">
                <a:effectLst/>
                <a:latin typeface="+mj-lt"/>
                <a:ea typeface="Batang" panose="02030600000101010101" pitchFamily="18" charset="-127"/>
                <a:cs typeface="Tahoma" panose="020B0604030504040204" pitchFamily="34" charset="0"/>
              </a:rPr>
              <a:t>, DG HERA</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Evelyn </a:t>
            </a:r>
            <a:r>
              <a:rPr lang="en-GB" sz="1500" err="1">
                <a:effectLst/>
                <a:latin typeface="+mj-lt"/>
                <a:ea typeface="Batang" panose="02030600000101010101" pitchFamily="18" charset="-127"/>
                <a:cs typeface="Tahoma" panose="020B0604030504040204" pitchFamily="34" charset="0"/>
              </a:rPr>
              <a:t>Depoortere</a:t>
            </a:r>
            <a:r>
              <a:rPr lang="en-GB" sz="1500">
                <a:effectLst/>
                <a:latin typeface="+mj-lt"/>
                <a:ea typeface="Batang" panose="02030600000101010101" pitchFamily="18" charset="-127"/>
                <a:cs typeface="Tahoma" panose="020B0604030504040204" pitchFamily="34" charset="0"/>
              </a:rPr>
              <a:t>, DG RTD</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Laura </a:t>
            </a:r>
            <a:r>
              <a:rPr lang="en-GB" sz="1500" err="1">
                <a:effectLst/>
                <a:latin typeface="+mj-lt"/>
                <a:ea typeface="Batang" panose="02030600000101010101" pitchFamily="18" charset="-127"/>
                <a:cs typeface="Tahoma" panose="020B0604030504040204" pitchFamily="34" charset="0"/>
              </a:rPr>
              <a:t>Gillini</a:t>
            </a:r>
            <a:r>
              <a:rPr lang="en-GB" sz="1500">
                <a:effectLst/>
                <a:latin typeface="+mj-lt"/>
                <a:ea typeface="Batang" panose="02030600000101010101" pitchFamily="18" charset="-127"/>
                <a:cs typeface="Tahoma" panose="020B0604030504040204" pitchFamily="34" charset="0"/>
              </a:rPr>
              <a:t>, DG SANTE</a:t>
            </a:r>
          </a:p>
          <a:p>
            <a:pPr marL="342900" marR="36195"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Alexandre Jully, DG ECHO (alternate)</a:t>
            </a:r>
            <a:endParaRPr lang="en-GB" sz="1500">
              <a:effectLst/>
              <a:latin typeface="+mj-lt"/>
              <a:ea typeface="Batang" panose="02030600000101010101" pitchFamily="18" charset="-127"/>
              <a:cs typeface="Times New Roman" panose="02020603050405020304" pitchFamily="18" charset="0"/>
            </a:endParaRPr>
          </a:p>
          <a:p>
            <a:pPr algn="just"/>
            <a:r>
              <a:rPr lang="en-GB" sz="1500">
                <a:effectLst/>
                <a:latin typeface="+mj-lt"/>
                <a:ea typeface="Calibri" panose="020F0502020204030204" pitchFamily="34" charset="0"/>
                <a:cs typeface="Times New Roman" panose="02020603050405020304" pitchFamily="18" charset="0"/>
              </a:rPr>
              <a:t> </a:t>
            </a:r>
            <a:endParaRPr lang="en-GB" sz="1500">
              <a:effectLst/>
              <a:latin typeface="+mj-lt"/>
              <a:ea typeface="Batang" panose="02030600000101010101" pitchFamily="18" charset="-127"/>
              <a:cs typeface="Times New Roman" panose="02020603050405020304" pitchFamily="18" charset="0"/>
            </a:endParaRPr>
          </a:p>
          <a:p>
            <a:pPr algn="just"/>
            <a:r>
              <a:rPr lang="en-GB" sz="1500" b="1">
                <a:effectLst/>
                <a:latin typeface="+mj-lt"/>
                <a:ea typeface="Batang" panose="02030600000101010101" pitchFamily="18" charset="-127"/>
                <a:cs typeface="Times New Roman" panose="02020603050405020304" pitchFamily="18" charset="0"/>
              </a:rPr>
              <a:t>GOARN representative</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Gianluca </a:t>
            </a:r>
            <a:r>
              <a:rPr lang="en-GB" sz="1500" err="1">
                <a:effectLst/>
                <a:latin typeface="+mj-lt"/>
                <a:ea typeface="Batang" panose="02030600000101010101" pitchFamily="18" charset="-127"/>
                <a:cs typeface="Tahoma" panose="020B0604030504040204" pitchFamily="34" charset="0"/>
              </a:rPr>
              <a:t>Loi</a:t>
            </a:r>
            <a:r>
              <a:rPr lang="en-GB" sz="1500">
                <a:effectLst/>
                <a:latin typeface="+mj-lt"/>
                <a:ea typeface="Batang" panose="02030600000101010101" pitchFamily="18" charset="-127"/>
                <a:cs typeface="Tahoma" panose="020B0604030504040204" pitchFamily="34" charset="0"/>
              </a:rPr>
              <a:t>, GOARN OST</a:t>
            </a:r>
          </a:p>
          <a:p>
            <a:pPr marR="36195" lvl="0" algn="just"/>
            <a:endParaRPr lang="en-GB" sz="1500">
              <a:latin typeface="+mj-lt"/>
              <a:ea typeface="Batang" panose="02030600000101010101" pitchFamily="18" charset="-127"/>
              <a:cs typeface="Tahoma" panose="020B0604030504040204" pitchFamily="34" charset="0"/>
            </a:endParaRPr>
          </a:p>
          <a:p>
            <a:pPr algn="just"/>
            <a:r>
              <a:rPr lang="en-GB" sz="1500" b="1">
                <a:effectLst/>
                <a:latin typeface="+mj-lt"/>
                <a:ea typeface="Batang" panose="02030600000101010101" pitchFamily="18" charset="-127"/>
                <a:cs typeface="Times New Roman" panose="02020603050405020304" pitchFamily="18" charset="0"/>
              </a:rPr>
              <a:t>WHO EURO</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b="0" i="0">
                <a:effectLst/>
                <a:highlight>
                  <a:srgbClr val="00FF00"/>
                </a:highlight>
                <a:latin typeface="+mj-lt"/>
              </a:rPr>
              <a:t>Oleg </a:t>
            </a:r>
            <a:r>
              <a:rPr lang="en-GB" sz="1500" b="0" i="0" err="1">
                <a:effectLst/>
                <a:highlight>
                  <a:srgbClr val="00FF00"/>
                </a:highlight>
                <a:latin typeface="+mj-lt"/>
              </a:rPr>
              <a:t>Storozhenko</a:t>
            </a:r>
            <a:r>
              <a:rPr lang="en-GB" sz="1500" b="0" i="0">
                <a:effectLst/>
                <a:highlight>
                  <a:srgbClr val="00FF00"/>
                </a:highlight>
                <a:latin typeface="+mj-lt"/>
              </a:rPr>
              <a:t> </a:t>
            </a:r>
            <a:endParaRPr lang="en-GB" sz="1500" b="0" i="0">
              <a:highlight>
                <a:srgbClr val="00FF00"/>
              </a:highlight>
              <a:latin typeface="+mj-lt"/>
              <a:ea typeface="Batang" panose="02030600000101010101" pitchFamily="18" charset="-127"/>
              <a:cs typeface="Tahoma" panose="020B0604030504040204" pitchFamily="34" charset="0"/>
            </a:endParaRPr>
          </a:p>
          <a:p>
            <a:pPr marL="342900" marR="36195" lvl="0" indent="-342900" algn="just">
              <a:buFont typeface="Symbol" panose="05050102010706020507" pitchFamily="18" charset="2"/>
              <a:buChar char=""/>
            </a:pPr>
            <a:r>
              <a:rPr lang="en-GB" sz="1500" b="0" i="0">
                <a:effectLst/>
                <a:highlight>
                  <a:srgbClr val="00FF00"/>
                </a:highlight>
                <a:latin typeface="+mj-lt"/>
              </a:rPr>
              <a:t>Adela </a:t>
            </a:r>
            <a:r>
              <a:rPr lang="en-GB" sz="1500" b="0" i="0" err="1">
                <a:effectLst/>
                <a:highlight>
                  <a:srgbClr val="00FF00"/>
                </a:highlight>
                <a:latin typeface="+mj-lt"/>
              </a:rPr>
              <a:t>Paez</a:t>
            </a:r>
            <a:r>
              <a:rPr lang="en-GB" sz="1500" b="0" i="0">
                <a:effectLst/>
                <a:highlight>
                  <a:srgbClr val="00FF00"/>
                </a:highlight>
                <a:latin typeface="+mj-lt"/>
              </a:rPr>
              <a:t> </a:t>
            </a:r>
            <a:r>
              <a:rPr lang="en-GB" sz="1500">
                <a:effectLst/>
                <a:highlight>
                  <a:srgbClr val="00FF00"/>
                </a:highlight>
                <a:latin typeface="+mj-lt"/>
                <a:ea typeface="Batang" panose="02030600000101010101" pitchFamily="18" charset="-127"/>
                <a:cs typeface="Tahoma" panose="020B0604030504040204" pitchFamily="34" charset="0"/>
              </a:rPr>
              <a:t>(alternate)</a:t>
            </a:r>
            <a:endParaRPr lang="en-GB" sz="1500">
              <a:effectLst/>
              <a:highlight>
                <a:srgbClr val="00FF00"/>
              </a:highlight>
              <a:latin typeface="+mj-lt"/>
              <a:ea typeface="Batang" panose="02030600000101010101" pitchFamily="18" charset="-127"/>
              <a:cs typeface="Times New Roman" panose="02020603050405020304" pitchFamily="18" charset="0"/>
            </a:endParaRPr>
          </a:p>
          <a:p>
            <a:pPr algn="l"/>
            <a:r>
              <a:rPr lang="en-GB" sz="1400">
                <a:effectLst/>
                <a:highlight>
                  <a:srgbClr val="FFFF00"/>
                </a:highlight>
                <a:latin typeface="Tahoma" panose="020B0604030504040204" pitchFamily="34" charset="0"/>
                <a:ea typeface="Times New Roman" panose="02020603050405020304" pitchFamily="18" charset="0"/>
                <a:cs typeface="Times New Roman" panose="02020603050405020304" pitchFamily="18" charset="0"/>
              </a:rPr>
              <a:t> </a:t>
            </a:r>
            <a:endParaRPr lang="en-GB" sz="1800">
              <a:highlight>
                <a:srgbClr val="FFFF00"/>
              </a:highlight>
            </a:endParaRPr>
          </a:p>
        </p:txBody>
      </p:sp>
    </p:spTree>
    <p:extLst>
      <p:ext uri="{BB962C8B-B14F-4D97-AF65-F5344CB8AC3E}">
        <p14:creationId xmlns:p14="http://schemas.microsoft.com/office/powerpoint/2010/main" val="3470212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Tahoma"/>
                <a:ea typeface="Tahoma"/>
                <a:cs typeface="Tahoma"/>
              </a:rPr>
              <a:t>Terms of reference of the EUHTF Advisory Group</a:t>
            </a:r>
            <a:endParaRPr lang="en-GB"/>
          </a:p>
        </p:txBody>
      </p:sp>
      <p:sp>
        <p:nvSpPr>
          <p:cNvPr id="3" name="Content Placeholder 2"/>
          <p:cNvSpPr>
            <a:spLocks noGrp="1"/>
          </p:cNvSpPr>
          <p:nvPr>
            <p:ph idx="1"/>
          </p:nvPr>
        </p:nvSpPr>
        <p:spPr/>
        <p:txBody>
          <a:bodyPr>
            <a:normAutofit/>
          </a:bodyPr>
          <a:lstStyle/>
          <a:p>
            <a:pPr marL="342900" lvl="0" indent="-342900" fontAlgn="ctr">
              <a:buSzPts val="1000"/>
              <a:buFont typeface="Symbol" panose="05050102010706020507" pitchFamily="18" charset="2"/>
              <a:buChar char=""/>
              <a:tabLst>
                <a:tab pos="457200" algn="l"/>
              </a:tabLst>
            </a:pPr>
            <a:endParaRPr lang="en-GB"/>
          </a:p>
          <a:p>
            <a:pPr marL="342900" lvl="0" indent="-342900" fontAlgn="ctr">
              <a:buSzPts val="1000"/>
              <a:buFont typeface="Symbol" panose="05050102010706020507" pitchFamily="18" charset="2"/>
              <a:buChar char=""/>
              <a:tabLst>
                <a:tab pos="457200" algn="l"/>
              </a:tabLst>
            </a:pP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53</a:t>
            </a:fld>
            <a:endParaRPr lang="en-GB"/>
          </a:p>
        </p:txBody>
      </p:sp>
      <p:sp>
        <p:nvSpPr>
          <p:cNvPr id="6" name="Content Placeholder 2">
            <a:extLst>
              <a:ext uri="{FF2B5EF4-FFF2-40B4-BE49-F238E27FC236}">
                <a16:creationId xmlns:a16="http://schemas.microsoft.com/office/drawing/2014/main" id="{F70488C9-3FD7-B000-3A70-C9F3FE31350D}"/>
              </a:ext>
            </a:extLst>
          </p:cNvPr>
          <p:cNvSpPr txBox="1">
            <a:spLocks/>
          </p:cNvSpPr>
          <p:nvPr/>
        </p:nvSpPr>
        <p:spPr>
          <a:xfrm>
            <a:off x="584399" y="1175658"/>
            <a:ext cx="11352563" cy="515370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pPr>
            <a:r>
              <a:rPr lang="en-GB" sz="2000">
                <a:effectLst/>
                <a:latin typeface="Tahoma"/>
                <a:ea typeface="Calibri" panose="020F0502020204030204" pitchFamily="34" charset="0"/>
                <a:cs typeface="Tahoma"/>
              </a:rPr>
              <a:t>Support &amp; advise ECDC on operational, administrative and technical decisions for EUHTF routine management:</a:t>
            </a:r>
          </a:p>
          <a:p>
            <a:pPr marL="342900" lvl="0" indent="-342900" algn="just">
              <a:spcBef>
                <a:spcPts val="600"/>
              </a:spcBef>
              <a:spcAft>
                <a:spcPts val="600"/>
              </a:spcAft>
              <a:buFont typeface="Symbol" panose="05050102010706020507" pitchFamily="18" charset="2"/>
              <a:buChar char=""/>
            </a:pPr>
            <a:r>
              <a:rPr lang="en-GB" sz="2000">
                <a:effectLst/>
                <a:latin typeface="Tahoma"/>
                <a:ea typeface="Calibri" panose="020F0502020204030204" pitchFamily="34" charset="0"/>
                <a:cs typeface="Times New Roman"/>
              </a:rPr>
              <a:t>Identify priority areas of work and annual work planning</a:t>
            </a:r>
          </a:p>
          <a:p>
            <a:pPr marL="342900" lvl="0" indent="-342900" algn="just">
              <a:spcBef>
                <a:spcPts val="600"/>
              </a:spcBef>
              <a:spcAft>
                <a:spcPts val="600"/>
              </a:spcAft>
              <a:buFont typeface="Symbol" panose="05050102010706020507" pitchFamily="18" charset="2"/>
              <a:buChar char=""/>
            </a:pPr>
            <a:r>
              <a:rPr lang="en-GB" sz="2000">
                <a:effectLst/>
                <a:latin typeface="Tahoma"/>
                <a:ea typeface="Calibri" panose="020F0502020204030204" pitchFamily="34" charset="0"/>
                <a:cs typeface="Times New Roman"/>
              </a:rPr>
              <a:t>Review EUHTF working modalities including requests for assistance and mobilisation of the EUHTF</a:t>
            </a:r>
          </a:p>
          <a:p>
            <a:pPr marL="342900" lvl="0" indent="-342900" algn="just">
              <a:spcBef>
                <a:spcPts val="600"/>
              </a:spcBef>
              <a:spcAft>
                <a:spcPts val="600"/>
              </a:spcAft>
              <a:buFont typeface="Symbol" panose="05050102010706020507" pitchFamily="18" charset="2"/>
              <a:buChar char=""/>
            </a:pPr>
            <a:r>
              <a:rPr lang="en-GB" sz="2000">
                <a:effectLst/>
                <a:latin typeface="Tahoma"/>
                <a:ea typeface="Calibri" panose="020F0502020204030204" pitchFamily="34" charset="0"/>
                <a:cs typeface="Times New Roman"/>
              </a:rPr>
              <a:t>Engagement and mobilisation of expertise from the EUHTF Enhanced Emergency Capacity expert pools</a:t>
            </a:r>
          </a:p>
          <a:p>
            <a:pPr marL="342900" lvl="0" indent="-342900" algn="just">
              <a:spcBef>
                <a:spcPts val="600"/>
              </a:spcBef>
              <a:spcAft>
                <a:spcPts val="600"/>
              </a:spcAft>
              <a:buFont typeface="Symbol" panose="05050102010706020507" pitchFamily="18" charset="2"/>
              <a:buChar char=""/>
            </a:pPr>
            <a:r>
              <a:rPr lang="en-GB" sz="2000">
                <a:effectLst/>
                <a:latin typeface="Tahoma"/>
                <a:ea typeface="Calibri" panose="020F0502020204030204" pitchFamily="34" charset="0"/>
                <a:cs typeface="Times New Roman"/>
              </a:rPr>
              <a:t>Review of protocols, resources and tools</a:t>
            </a:r>
          </a:p>
          <a:p>
            <a:pPr marL="342900" lvl="0" indent="-342900" algn="just">
              <a:spcBef>
                <a:spcPts val="600"/>
              </a:spcBef>
              <a:spcAft>
                <a:spcPts val="600"/>
              </a:spcAft>
              <a:buFont typeface="Symbol" panose="05050102010706020507" pitchFamily="18" charset="2"/>
              <a:buChar char=""/>
            </a:pPr>
            <a:r>
              <a:rPr lang="en-GB" sz="2000">
                <a:effectLst/>
                <a:latin typeface="Tahoma"/>
                <a:ea typeface="Calibri" panose="020F0502020204030204" pitchFamily="34" charset="0"/>
                <a:cs typeface="Times New Roman"/>
              </a:rPr>
              <a:t>Evaluation on the process, procedures and functioning of the EUHTF to advise on revisions, to ensure continuous learning and improvement</a:t>
            </a:r>
          </a:p>
          <a:p>
            <a:pPr marL="342900" lvl="0" indent="-342900" algn="just">
              <a:spcBef>
                <a:spcPts val="600"/>
              </a:spcBef>
              <a:spcAft>
                <a:spcPts val="600"/>
              </a:spcAft>
              <a:buFont typeface="Symbol" panose="05050102010706020507" pitchFamily="18" charset="2"/>
              <a:buChar char=""/>
            </a:pPr>
            <a:r>
              <a:rPr lang="en-GB" sz="2000">
                <a:effectLst/>
                <a:latin typeface="Tahoma"/>
                <a:ea typeface="Calibri" panose="020F0502020204030204" pitchFamily="34" charset="0"/>
                <a:cs typeface="Times New Roman"/>
              </a:rPr>
              <a:t>Suggest opportunities for EUHTF assignments in Member States, in collaboration with the European Commission and international partners</a:t>
            </a:r>
          </a:p>
          <a:p>
            <a:pPr marL="342900" lvl="0" indent="-342900" algn="just">
              <a:spcBef>
                <a:spcPts val="600"/>
              </a:spcBef>
              <a:spcAft>
                <a:spcPts val="600"/>
              </a:spcAft>
              <a:buFont typeface="Symbol" panose="05050102010706020507" pitchFamily="18" charset="2"/>
              <a:buChar char=""/>
            </a:pPr>
            <a:r>
              <a:rPr lang="en-GB" sz="2000">
                <a:effectLst/>
                <a:latin typeface="Tahoma"/>
                <a:ea typeface="Calibri" panose="020F0502020204030204" pitchFamily="34" charset="0"/>
                <a:cs typeface="Times New Roman"/>
              </a:rPr>
              <a:t>Advice on ongoing communication/awareness campaigns related to the EUHTF</a:t>
            </a:r>
          </a:p>
          <a:p>
            <a:pPr marL="342900" lvl="0" indent="-342900" algn="just">
              <a:spcBef>
                <a:spcPts val="600"/>
              </a:spcBef>
              <a:spcAft>
                <a:spcPts val="600"/>
              </a:spcAft>
              <a:buFont typeface="Symbol" panose="05050102010706020507" pitchFamily="18" charset="2"/>
              <a:buChar char=""/>
            </a:pPr>
            <a:r>
              <a:rPr lang="en-GB" sz="2000">
                <a:effectLst/>
                <a:latin typeface="Tahoma"/>
                <a:ea typeface="Calibri" panose="020F0502020204030204" pitchFamily="34" charset="0"/>
                <a:cs typeface="Times New Roman"/>
              </a:rPr>
              <a:t>Support collaborations with stakeholders (networks, DGs, etc.)</a:t>
            </a:r>
          </a:p>
        </p:txBody>
      </p:sp>
    </p:spTree>
    <p:extLst>
      <p:ext uri="{BB962C8B-B14F-4D97-AF65-F5344CB8AC3E}">
        <p14:creationId xmlns:p14="http://schemas.microsoft.com/office/powerpoint/2010/main" val="455498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2DC4-1E4D-341F-4669-A6C17D5FBE3A}"/>
              </a:ext>
            </a:extLst>
          </p:cNvPr>
          <p:cNvSpPr>
            <a:spLocks noGrp="1"/>
          </p:cNvSpPr>
          <p:nvPr>
            <p:ph type="title"/>
          </p:nvPr>
        </p:nvSpPr>
        <p:spPr>
          <a:xfrm>
            <a:off x="432000" y="199896"/>
            <a:ext cx="10354188" cy="936171"/>
          </a:xfrm>
        </p:spPr>
        <p:txBody>
          <a:bodyPr>
            <a:normAutofit/>
          </a:bodyPr>
          <a:lstStyle/>
          <a:p>
            <a:r>
              <a:rPr lang="en-GB">
                <a:latin typeface="Tahoma"/>
                <a:ea typeface="Tahoma"/>
                <a:cs typeface="Tahoma"/>
              </a:rPr>
              <a:t>Expectations from Advisory group towards the EUHTF and ECDC Coordination Team</a:t>
            </a:r>
          </a:p>
        </p:txBody>
      </p:sp>
      <p:sp>
        <p:nvSpPr>
          <p:cNvPr id="5" name="Slide Number Placeholder 4">
            <a:extLst>
              <a:ext uri="{FF2B5EF4-FFF2-40B4-BE49-F238E27FC236}">
                <a16:creationId xmlns:a16="http://schemas.microsoft.com/office/drawing/2014/main" id="{1C25FCF4-FF86-1C15-5650-863D639C7A39}"/>
              </a:ext>
            </a:extLst>
          </p:cNvPr>
          <p:cNvSpPr>
            <a:spLocks noGrp="1"/>
          </p:cNvSpPr>
          <p:nvPr>
            <p:ph type="sldNum" sz="quarter" idx="12"/>
          </p:nvPr>
        </p:nvSpPr>
        <p:spPr/>
        <p:txBody>
          <a:bodyPr/>
          <a:lstStyle/>
          <a:p>
            <a:fld id="{F9E29A8E-A0F1-419A-8E8B-A78BF9C70DE8}" type="slidenum">
              <a:rPr lang="en-GB" smtClean="0"/>
              <a:pPr/>
              <a:t>54</a:t>
            </a:fld>
            <a:endParaRPr lang="en-GB"/>
          </a:p>
        </p:txBody>
      </p:sp>
      <p:sp>
        <p:nvSpPr>
          <p:cNvPr id="3" name="Content Placeholder 2">
            <a:extLst>
              <a:ext uri="{FF2B5EF4-FFF2-40B4-BE49-F238E27FC236}">
                <a16:creationId xmlns:a16="http://schemas.microsoft.com/office/drawing/2014/main" id="{360E1B9F-8967-761B-FF52-547AABA02E9F}"/>
              </a:ext>
            </a:extLst>
          </p:cNvPr>
          <p:cNvSpPr txBox="1">
            <a:spLocks/>
          </p:cNvSpPr>
          <p:nvPr/>
        </p:nvSpPr>
        <p:spPr>
          <a:xfrm>
            <a:off x="584399" y="1482627"/>
            <a:ext cx="11352563" cy="517547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Bef>
                <a:spcPts val="600"/>
              </a:spcBef>
              <a:spcAft>
                <a:spcPts val="600"/>
              </a:spcAft>
              <a:buFont typeface="Arial" panose="020B0604020202020204" pitchFamily="34" charset="0"/>
              <a:buChar char="•"/>
            </a:pPr>
            <a:r>
              <a:rPr lang="en-GB" sz="2000">
                <a:effectLst/>
                <a:latin typeface="Tahoma"/>
                <a:ea typeface="Calibri" panose="020F0502020204030204" pitchFamily="34" charset="0"/>
                <a:cs typeface="Times New Roman"/>
              </a:rPr>
              <a:t>Timely information sharing, alignment with NFPs for Prep &amp; Resp. and keep them updated</a:t>
            </a:r>
          </a:p>
          <a:p>
            <a:pPr marL="342900" lvl="0" indent="-342900" algn="just">
              <a:spcBef>
                <a:spcPts val="600"/>
              </a:spcBef>
              <a:spcAft>
                <a:spcPts val="600"/>
              </a:spcAft>
              <a:buFont typeface="Arial" panose="020B0604020202020204" pitchFamily="34" charset="0"/>
              <a:buChar char="•"/>
            </a:pPr>
            <a:r>
              <a:rPr lang="en-GB" sz="2000">
                <a:effectLst/>
                <a:latin typeface="Tahoma"/>
                <a:ea typeface="Calibri" panose="020F0502020204030204" pitchFamily="34" charset="0"/>
                <a:cs typeface="Times New Roman"/>
              </a:rPr>
              <a:t>Regularly inform the larger network with updates (including needs) – e.g., regular webinar or newsletters</a:t>
            </a:r>
          </a:p>
          <a:p>
            <a:pPr marL="342900" indent="-342900">
              <a:buFont typeface="Arial" panose="020B0604020202020204" pitchFamily="34" charset="0"/>
              <a:buChar char="•"/>
            </a:pPr>
            <a:r>
              <a:rPr lang="en-GB" sz="2000"/>
              <a:t>Finalise implementing act in 2024 and keep DG SANTE and EC initiatives updated</a:t>
            </a:r>
          </a:p>
          <a:p>
            <a:pPr marL="342900" indent="-342900">
              <a:buFont typeface="Arial" panose="020B0604020202020204" pitchFamily="34" charset="0"/>
              <a:buChar char="•"/>
            </a:pPr>
            <a:r>
              <a:rPr lang="en-GB" sz="2000"/>
              <a:t>Increase the harmonisation between EUHTF and partners procedures (DG ECHO, GOARN, WHO)</a:t>
            </a:r>
          </a:p>
          <a:p>
            <a:pPr marL="342900" indent="-342900">
              <a:buFont typeface="Arial" panose="020B0604020202020204" pitchFamily="34" charset="0"/>
              <a:buChar char="•"/>
            </a:pPr>
            <a:r>
              <a:rPr lang="en-GB" sz="2000"/>
              <a:t>Strengthen close coordination (deployment, training) and discuss role of EUHTF in preparedness and capacity-building with partners </a:t>
            </a:r>
          </a:p>
          <a:p>
            <a:pPr marL="342900" indent="-342900">
              <a:buFont typeface="Arial" panose="020B0604020202020204" pitchFamily="34" charset="0"/>
              <a:buChar char="•"/>
            </a:pPr>
            <a:r>
              <a:rPr lang="en-GB" sz="2000"/>
              <a:t>Strengthen partner engagement</a:t>
            </a:r>
          </a:p>
          <a:p>
            <a:pPr marL="342900" indent="-342900">
              <a:buFont typeface="Arial" panose="020B0604020202020204" pitchFamily="34" charset="0"/>
              <a:buChar char="•"/>
            </a:pPr>
            <a:r>
              <a:rPr lang="en-GB" sz="2000"/>
              <a:t>Promote and emphasis research agenda and activities</a:t>
            </a:r>
          </a:p>
          <a:p>
            <a:pPr marL="342900" indent="-342900">
              <a:buFont typeface="Arial" panose="020B0604020202020204" pitchFamily="34" charset="0"/>
              <a:buChar char="•"/>
            </a:pPr>
            <a:r>
              <a:rPr lang="en-GB" sz="2000"/>
              <a:t>Work on communication</a:t>
            </a:r>
          </a:p>
          <a:p>
            <a:pPr marL="342900" indent="-342900">
              <a:buFont typeface="Arial" panose="020B0604020202020204" pitchFamily="34" charset="0"/>
              <a:buChar char="•"/>
            </a:pPr>
            <a:r>
              <a:rPr lang="en-GB" sz="2000" kern="1200">
                <a:solidFill>
                  <a:schemeClr val="dk1"/>
                </a:solidFill>
                <a:latin typeface="+mn-lt"/>
                <a:ea typeface="+mn-ea"/>
                <a:cs typeface="+mn-cs"/>
              </a:rPr>
              <a:t>Strengthen action plan and priorities, particularly complementarity with international organisations</a:t>
            </a:r>
          </a:p>
        </p:txBody>
      </p:sp>
    </p:spTree>
    <p:extLst>
      <p:ext uri="{BB962C8B-B14F-4D97-AF65-F5344CB8AC3E}">
        <p14:creationId xmlns:p14="http://schemas.microsoft.com/office/powerpoint/2010/main" val="1504576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55</a:t>
            </a:fld>
            <a:endParaRPr lang="en-GB"/>
          </a:p>
        </p:txBody>
      </p:sp>
      <p:sp>
        <p:nvSpPr>
          <p:cNvPr id="6" name="Content Placeholder 2">
            <a:extLst>
              <a:ext uri="{FF2B5EF4-FFF2-40B4-BE49-F238E27FC236}">
                <a16:creationId xmlns:a16="http://schemas.microsoft.com/office/drawing/2014/main" id="{F70488C9-3FD7-B000-3A70-C9F3FE31350D}"/>
              </a:ext>
            </a:extLst>
          </p:cNvPr>
          <p:cNvSpPr txBox="1">
            <a:spLocks/>
          </p:cNvSpPr>
          <p:nvPr/>
        </p:nvSpPr>
        <p:spPr>
          <a:xfrm>
            <a:off x="584399" y="1356189"/>
            <a:ext cx="11352563" cy="497317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pPr>
            <a:endParaRPr lang="en-GB" b="1">
              <a:latin typeface="Tahoma"/>
              <a:ea typeface="Tahoma"/>
              <a:cs typeface="Tahoma"/>
            </a:endParaRPr>
          </a:p>
          <a:p>
            <a:pPr algn="ctr">
              <a:spcBef>
                <a:spcPct val="0"/>
              </a:spcBef>
              <a:spcAft>
                <a:spcPts val="600"/>
              </a:spcAft>
            </a:pPr>
            <a:endParaRPr lang="en-GB" b="1">
              <a:latin typeface="Tahoma"/>
              <a:ea typeface="Tahoma"/>
              <a:cs typeface="Tahoma"/>
            </a:endParaRPr>
          </a:p>
          <a:p>
            <a:pPr algn="ctr">
              <a:spcBef>
                <a:spcPct val="0"/>
              </a:spcBef>
              <a:spcAft>
                <a:spcPts val="600"/>
              </a:spcAft>
            </a:pPr>
            <a:endParaRPr lang="en-GB" b="1">
              <a:latin typeface="Tahoma"/>
              <a:ea typeface="Tahoma"/>
              <a:cs typeface="Tahoma"/>
            </a:endParaRPr>
          </a:p>
          <a:p>
            <a:pPr algn="ctr">
              <a:spcBef>
                <a:spcPct val="0"/>
              </a:spcBef>
              <a:spcAft>
                <a:spcPts val="600"/>
              </a:spcAft>
            </a:pPr>
            <a:r>
              <a:rPr lang="en-GB" b="1">
                <a:latin typeface="Tahoma"/>
                <a:ea typeface="Tahoma"/>
                <a:cs typeface="Tahoma"/>
              </a:rPr>
              <a:t>What are your expectations towards the </a:t>
            </a:r>
            <a:br>
              <a:rPr lang="en-GB" b="1">
                <a:latin typeface="Tahoma"/>
                <a:ea typeface="Tahoma"/>
                <a:cs typeface="Tahoma"/>
              </a:rPr>
            </a:br>
            <a:r>
              <a:rPr lang="en-GB" b="1">
                <a:latin typeface="Tahoma"/>
                <a:ea typeface="Tahoma"/>
                <a:cs typeface="Tahoma"/>
              </a:rPr>
              <a:t>EU Health Task Force?</a:t>
            </a:r>
          </a:p>
        </p:txBody>
      </p:sp>
    </p:spTree>
    <p:extLst>
      <p:ext uri="{BB962C8B-B14F-4D97-AF65-F5344CB8AC3E}">
        <p14:creationId xmlns:p14="http://schemas.microsoft.com/office/powerpoint/2010/main" val="2604771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CD1F-BD68-052C-B65F-934C9ABE387F}"/>
              </a:ext>
            </a:extLst>
          </p:cNvPr>
          <p:cNvSpPr>
            <a:spLocks noGrp="1"/>
          </p:cNvSpPr>
          <p:nvPr>
            <p:ph type="title"/>
          </p:nvPr>
        </p:nvSpPr>
        <p:spPr>
          <a:xfrm>
            <a:off x="2029097" y="2551612"/>
            <a:ext cx="7867175" cy="1541418"/>
          </a:xfrm>
        </p:spPr>
        <p:txBody>
          <a:bodyPr>
            <a:normAutofit fontScale="90000"/>
          </a:bodyPr>
          <a:lstStyle/>
          <a:p>
            <a:pPr algn="ctr">
              <a:lnSpc>
                <a:spcPct val="100000"/>
              </a:lnSpc>
              <a:spcAft>
                <a:spcPts val="1200"/>
              </a:spcAft>
            </a:pPr>
            <a:r>
              <a:rPr lang="en-GB" sz="4000">
                <a:solidFill>
                  <a:schemeClr val="accent4"/>
                </a:solidFill>
              </a:rPr>
              <a:t>Session 7:</a:t>
            </a:r>
            <a:r>
              <a:rPr lang="en-GB" sz="4000" b="1">
                <a:effectLst/>
              </a:rPr>
              <a:t> </a:t>
            </a:r>
            <a:br>
              <a:rPr lang="en-GB" sz="4000" b="1">
                <a:effectLst/>
              </a:rPr>
            </a:br>
            <a:r>
              <a:rPr lang="en-GB" sz="4000" b="1">
                <a:solidFill>
                  <a:schemeClr val="accent4"/>
                </a:solidFill>
                <a:effectLst/>
              </a:rPr>
              <a:t>N</a:t>
            </a:r>
            <a:r>
              <a:rPr lang="en-GB" sz="4000">
                <a:solidFill>
                  <a:schemeClr val="accent4"/>
                </a:solidFill>
              </a:rPr>
              <a:t>ext steps in the EUHTF operationalisation </a:t>
            </a:r>
            <a:br>
              <a:rPr lang="en-GB" sz="4000">
                <a:solidFill>
                  <a:schemeClr val="accent4"/>
                </a:solidFill>
              </a:rPr>
            </a:br>
            <a:r>
              <a:rPr lang="en-GB" sz="4000">
                <a:solidFill>
                  <a:schemeClr val="accent4"/>
                </a:solidFill>
              </a:rPr>
              <a:t>with Member States and international partners</a:t>
            </a:r>
            <a:br>
              <a:rPr lang="en-GB" sz="4000" b="1">
                <a:effectLst/>
              </a:rPr>
            </a:br>
            <a:br>
              <a:rPr lang="en-GB" sz="4000" b="1">
                <a:effectLst/>
              </a:rPr>
            </a:br>
            <a:endParaRPr lang="en-GB" sz="4000">
              <a:solidFill>
                <a:schemeClr val="accent4"/>
              </a:solidFill>
            </a:endParaRPr>
          </a:p>
        </p:txBody>
      </p:sp>
      <p:sp>
        <p:nvSpPr>
          <p:cNvPr id="4" name="Footer Placeholder 3">
            <a:extLst>
              <a:ext uri="{FF2B5EF4-FFF2-40B4-BE49-F238E27FC236}">
                <a16:creationId xmlns:a16="http://schemas.microsoft.com/office/drawing/2014/main" id="{860612E6-E036-B262-1DFE-D0D58F2329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960B29-C9BB-9432-9FA7-03FFE0C89BCF}"/>
              </a:ext>
            </a:extLst>
          </p:cNvPr>
          <p:cNvSpPr>
            <a:spLocks noGrp="1"/>
          </p:cNvSpPr>
          <p:nvPr>
            <p:ph type="sldNum" sz="quarter" idx="12"/>
          </p:nvPr>
        </p:nvSpPr>
        <p:spPr/>
        <p:txBody>
          <a:bodyPr/>
          <a:lstStyle/>
          <a:p>
            <a:fld id="{F9E29A8E-A0F1-419A-8E8B-A78BF9C70DE8}" type="slidenum">
              <a:rPr lang="en-GB" smtClean="0"/>
              <a:pPr/>
              <a:t>56</a:t>
            </a:fld>
            <a:endParaRPr lang="en-GB"/>
          </a:p>
        </p:txBody>
      </p:sp>
    </p:spTree>
    <p:extLst>
      <p:ext uri="{BB962C8B-B14F-4D97-AF65-F5344CB8AC3E}">
        <p14:creationId xmlns:p14="http://schemas.microsoft.com/office/powerpoint/2010/main" val="1143776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42986"/>
            <a:ext cx="10354188" cy="951722"/>
          </a:xfrm>
        </p:spPr>
        <p:txBody>
          <a:bodyPr>
            <a:normAutofit/>
          </a:bodyPr>
          <a:lstStyle/>
          <a:p>
            <a:r>
              <a:rPr lang="en-GB" sz="2500"/>
              <a:t>Next steps in the EUHTF operationalisation</a:t>
            </a:r>
          </a:p>
        </p:txBody>
      </p:sp>
      <p:sp>
        <p:nvSpPr>
          <p:cNvPr id="3" name="Content Placeholder 2"/>
          <p:cNvSpPr>
            <a:spLocks noGrp="1"/>
          </p:cNvSpPr>
          <p:nvPr>
            <p:ph idx="1"/>
          </p:nvPr>
        </p:nvSpPr>
        <p:spPr>
          <a:xfrm>
            <a:off x="419718" y="1175657"/>
            <a:ext cx="11352563" cy="5299883"/>
          </a:xfrm>
        </p:spPr>
        <p:txBody>
          <a:bodyPr vert="horz" lIns="91440" tIns="45720" rIns="91440" bIns="45720" rtlCol="0" anchor="t">
            <a:normAutofit/>
          </a:bodyPr>
          <a:lstStyle/>
          <a:p>
            <a:pPr marL="342900" lvl="0" indent="-342900" fontAlgn="ctr">
              <a:buSzPts val="1000"/>
              <a:buFont typeface="Symbol" panose="05050102010706020507" pitchFamily="18" charset="2"/>
              <a:buChar char=""/>
              <a:tabLst>
                <a:tab pos="457200" algn="l"/>
              </a:tabLst>
            </a:pPr>
            <a:r>
              <a:rPr lang="en-GB">
                <a:latin typeface="Tahoma"/>
                <a:ea typeface="Tahoma"/>
                <a:cs typeface="Tahoma"/>
              </a:rPr>
              <a:t>Launch the pool of MS experts / send requests to MS experts</a:t>
            </a:r>
          </a:p>
          <a:p>
            <a:pPr marL="1028700" lvl="1" indent="-342900" fontAlgn="ctr">
              <a:buSzPts val="1000"/>
              <a:buFont typeface="Symbol" panose="05050102010706020507" pitchFamily="18" charset="2"/>
              <a:buChar char=""/>
              <a:tabLst>
                <a:tab pos="457200" algn="l"/>
              </a:tabLst>
            </a:pPr>
            <a:r>
              <a:rPr lang="en-GB">
                <a:latin typeface="Tahoma"/>
                <a:ea typeface="Tahoma"/>
                <a:cs typeface="Tahoma"/>
              </a:rPr>
              <a:t>Automatically engage with alumni of the ECDC fellowship and PAE: test of a platform for the pool of experts</a:t>
            </a:r>
          </a:p>
          <a:p>
            <a:pPr marL="1028700" lvl="1" indent="-342900" fontAlgn="ctr">
              <a:buSzPts val="1000"/>
              <a:buFont typeface="Symbol" panose="05050102010706020507" pitchFamily="18" charset="2"/>
              <a:buChar char=""/>
              <a:tabLst>
                <a:tab pos="457200" algn="l"/>
              </a:tabLst>
            </a:pPr>
            <a:r>
              <a:rPr lang="en-GB">
                <a:latin typeface="Tahoma"/>
                <a:ea typeface="Tahoma"/>
                <a:cs typeface="Tahoma"/>
              </a:rPr>
              <a:t>Email to NFPs/consider other networks to cascade in their network for interest to answer to a request</a:t>
            </a:r>
          </a:p>
          <a:p>
            <a:pPr marL="342900" lvl="0" indent="-342900" fontAlgn="ctr">
              <a:buSzPts val="1000"/>
              <a:buFont typeface="Symbol" panose="05050102010706020507" pitchFamily="18" charset="2"/>
              <a:buChar char=""/>
              <a:tabLst>
                <a:tab pos="457200" algn="l"/>
              </a:tabLst>
            </a:pPr>
            <a:r>
              <a:rPr lang="en-GB">
                <a:latin typeface="Tahoma"/>
                <a:ea typeface="Tahoma"/>
                <a:cs typeface="Tahoma"/>
              </a:rPr>
              <a:t>Extend platform for pool of MS experts</a:t>
            </a:r>
          </a:p>
          <a:p>
            <a:pPr marL="1028700" lvl="1" indent="-342900" fontAlgn="ctr">
              <a:buSzPts val="1000"/>
              <a:buFont typeface="Symbol" panose="05050102010706020507" pitchFamily="18" charset="2"/>
              <a:buChar char=""/>
              <a:tabLst>
                <a:tab pos="457200" algn="l"/>
              </a:tabLst>
            </a:pPr>
            <a:r>
              <a:rPr lang="en-GB">
                <a:latin typeface="Tahoma"/>
                <a:ea typeface="Tahoma"/>
                <a:cs typeface="Tahoma"/>
              </a:rPr>
              <a:t>Send interest to join the pool of expert</a:t>
            </a:r>
          </a:p>
          <a:p>
            <a:pPr marL="342900" indent="-342900" fontAlgn="ctr">
              <a:buSzPts val="1000"/>
              <a:buFont typeface="Symbol" panose="05050102010706020507" pitchFamily="18" charset="2"/>
              <a:buChar char=""/>
              <a:tabLst>
                <a:tab pos="457200" algn="l"/>
              </a:tabLst>
            </a:pPr>
            <a:r>
              <a:rPr lang="en-GB">
                <a:latin typeface="Tahoma"/>
                <a:ea typeface="Tahoma"/>
                <a:cs typeface="Tahoma"/>
              </a:rPr>
              <a:t>Develop platform for the pool of experts (community of practice)</a:t>
            </a:r>
          </a:p>
          <a:p>
            <a:pPr marL="342900" indent="-342900" fontAlgn="ctr">
              <a:buSzPts val="1000"/>
              <a:buFont typeface="Symbol" panose="05050102010706020507" pitchFamily="18" charset="2"/>
              <a:buChar char=""/>
              <a:tabLst>
                <a:tab pos="457200" algn="l"/>
              </a:tabLst>
            </a:pPr>
            <a:r>
              <a:rPr lang="en-GB">
                <a:latin typeface="Tahoma"/>
                <a:ea typeface="Tahoma"/>
                <a:cs typeface="Tahoma"/>
              </a:rPr>
              <a:t>Develop internal (ECDC) platform for a better follow-up of requests</a:t>
            </a:r>
          </a:p>
          <a:p>
            <a:pPr marL="1028700" lvl="1" indent="-342900" fontAlgn="ctr">
              <a:buSzPts val="1000"/>
              <a:buFont typeface="Symbol" panose="05050102010706020507" pitchFamily="18" charset="2"/>
              <a:buChar char=""/>
              <a:tabLst>
                <a:tab pos="457200" algn="l"/>
              </a:tabLst>
            </a:pPr>
            <a:r>
              <a:rPr lang="en-GB">
                <a:latin typeface="Tahoma"/>
                <a:ea typeface="Tahoma"/>
                <a:cs typeface="Tahoma"/>
              </a:rPr>
              <a:t>Timeliness / Harmonised process</a:t>
            </a:r>
          </a:p>
          <a:p>
            <a:pPr marL="342900" lvl="0" indent="-342900" fontAlgn="ctr">
              <a:buSzPts val="1000"/>
              <a:buFont typeface="Symbol" panose="05050102010706020507" pitchFamily="18" charset="2"/>
              <a:buChar char=""/>
              <a:tabLst>
                <a:tab pos="457200" algn="l"/>
              </a:tabLst>
            </a:pPr>
            <a:r>
              <a:rPr lang="en-GB">
                <a:latin typeface="Tahoma"/>
                <a:ea typeface="Tahoma"/>
                <a:cs typeface="Tahoma"/>
              </a:rPr>
              <a:t>First list of trainings</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57</a:t>
            </a:fld>
            <a:endParaRPr lang="en-GB"/>
          </a:p>
        </p:txBody>
      </p:sp>
    </p:spTree>
    <p:extLst>
      <p:ext uri="{BB962C8B-B14F-4D97-AF65-F5344CB8AC3E}">
        <p14:creationId xmlns:p14="http://schemas.microsoft.com/office/powerpoint/2010/main" val="3382811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a:t>Next steps in the EUHTF operationalisation</a:t>
            </a:r>
          </a:p>
        </p:txBody>
      </p:sp>
      <p:sp>
        <p:nvSpPr>
          <p:cNvPr id="3" name="Content Placeholder 2"/>
          <p:cNvSpPr>
            <a:spLocks noGrp="1"/>
          </p:cNvSpPr>
          <p:nvPr>
            <p:ph idx="1"/>
          </p:nvPr>
        </p:nvSpPr>
        <p:spPr>
          <a:xfrm>
            <a:off x="417888" y="1248458"/>
            <a:ext cx="11352563" cy="5004559"/>
          </a:xfrm>
        </p:spPr>
        <p:txBody>
          <a:bodyPr vert="horz" lIns="91440" tIns="45720" rIns="91440" bIns="45720" rtlCol="0" anchor="t">
            <a:normAutofit fontScale="92500" lnSpcReduction="10000"/>
          </a:bodyPr>
          <a:lstStyle/>
          <a:p>
            <a:pPr marL="342900" indent="-342900" fontAlgn="ctr">
              <a:buSzPts val="1000"/>
              <a:buFont typeface="Symbol" panose="05050102010706020507" pitchFamily="18" charset="2"/>
              <a:buChar char=""/>
              <a:tabLst>
                <a:tab pos="457200" algn="l"/>
              </a:tabLst>
            </a:pPr>
            <a:r>
              <a:rPr lang="en-GB">
                <a:latin typeface="Tahoma"/>
                <a:ea typeface="Tahoma"/>
                <a:cs typeface="Tahoma"/>
              </a:rPr>
              <a:t>Engagement of MS </a:t>
            </a:r>
            <a:endParaRPr lang="en-GB"/>
          </a:p>
          <a:p>
            <a:pPr marL="342900" indent="-342900">
              <a:buSzPts val="1000"/>
              <a:buFont typeface="Symbol" panose="05050102010706020507" pitchFamily="18" charset="2"/>
              <a:buChar char=""/>
              <a:tabLst>
                <a:tab pos="457200" algn="l"/>
              </a:tabLst>
            </a:pPr>
            <a:r>
              <a:rPr lang="en-GB">
                <a:latin typeface="Tahoma"/>
                <a:ea typeface="Tahoma"/>
                <a:cs typeface="Tahoma"/>
              </a:rPr>
              <a:t>Increase awareness for MS to request support from EUHTF</a:t>
            </a:r>
            <a:endParaRPr lang="en-GB"/>
          </a:p>
          <a:p>
            <a:pPr marL="342900" indent="-342900">
              <a:buSzPts val="1000"/>
              <a:buFont typeface="Symbol" panose="05050102010706020507" pitchFamily="18" charset="2"/>
              <a:buChar char=""/>
              <a:tabLst>
                <a:tab pos="457200" algn="l"/>
              </a:tabLst>
            </a:pPr>
            <a:r>
              <a:rPr lang="en-GB">
                <a:latin typeface="Tahoma"/>
                <a:ea typeface="Tahoma"/>
                <a:cs typeface="Tahoma"/>
              </a:rPr>
              <a:t>Support the mechanism by providing experts, feedback and suggestions </a:t>
            </a:r>
          </a:p>
          <a:p>
            <a:pPr marL="342900" indent="-342900" fontAlgn="ctr">
              <a:buSzPts val="1000"/>
              <a:buFont typeface="Symbol" panose="05050102010706020507" pitchFamily="18" charset="2"/>
              <a:buChar char=""/>
              <a:tabLst>
                <a:tab pos="457200" algn="l"/>
              </a:tabLst>
            </a:pPr>
            <a:r>
              <a:rPr lang="en-GB">
                <a:latin typeface="Tahoma"/>
                <a:ea typeface="Tahoma"/>
                <a:cs typeface="Tahoma"/>
              </a:rPr>
              <a:t>Further opportunities to engage in the EUHTF:</a:t>
            </a:r>
          </a:p>
          <a:p>
            <a:pPr marL="1028700" lvl="1">
              <a:buSzPts val="1000"/>
              <a:buFont typeface="Courier New" panose="05050102010706020507" pitchFamily="18" charset="2"/>
              <a:buChar char="o"/>
              <a:tabLst>
                <a:tab pos="457200" algn="l"/>
              </a:tabLst>
            </a:pPr>
            <a:r>
              <a:rPr lang="en-GB">
                <a:latin typeface="Tahoma"/>
                <a:ea typeface="Tahoma"/>
                <a:cs typeface="Tahoma"/>
              </a:rPr>
              <a:t>by being part of the next Advisory Group, </a:t>
            </a:r>
            <a:endParaRPr lang="en-GB"/>
          </a:p>
          <a:p>
            <a:pPr marL="1028700" lvl="1">
              <a:buSzPts val="1000"/>
              <a:buFont typeface="Courier New" panose="05050102010706020507" pitchFamily="18" charset="2"/>
              <a:buChar char="o"/>
              <a:tabLst>
                <a:tab pos="457200" algn="l"/>
              </a:tabLst>
            </a:pPr>
            <a:r>
              <a:rPr lang="en-GB">
                <a:latin typeface="Tahoma"/>
                <a:ea typeface="Tahoma"/>
                <a:cs typeface="Tahoma"/>
              </a:rPr>
              <a:t>by visiting/meeting with national Rapid Response Teams to promote learning and synergies, </a:t>
            </a:r>
            <a:endParaRPr lang="en-GB"/>
          </a:p>
          <a:p>
            <a:pPr marL="1028700" lvl="1">
              <a:buSzPts val="1000"/>
              <a:buFont typeface="Courier New" panose="05050102010706020507" pitchFamily="18" charset="2"/>
              <a:buChar char="o"/>
              <a:tabLst>
                <a:tab pos="457200" algn="l"/>
              </a:tabLst>
            </a:pPr>
            <a:r>
              <a:rPr lang="en-GB">
                <a:latin typeface="Tahoma"/>
                <a:ea typeface="Tahoma"/>
                <a:cs typeface="Tahoma"/>
              </a:rPr>
              <a:t>by suggesting forums where the EUHTF perspective can be relevant (congress, meeting, networks, etc.)</a:t>
            </a:r>
          </a:p>
          <a:p>
            <a:pPr marL="342900" lvl="1" indent="-342900" fontAlgn="ctr">
              <a:spcBef>
                <a:spcPts val="1000"/>
              </a:spcBef>
              <a:buSzPts val="1000"/>
              <a:buFont typeface="Symbol" panose="05050102010706020507" pitchFamily="18" charset="2"/>
              <a:buChar char=""/>
              <a:tabLst>
                <a:tab pos="457200" algn="l"/>
              </a:tabLst>
            </a:pPr>
            <a:r>
              <a:rPr lang="en-GB" sz="2800">
                <a:latin typeface="Tahoma"/>
                <a:ea typeface="Tahoma"/>
                <a:cs typeface="Tahoma"/>
              </a:rPr>
              <a:t>Increase communication around the EUHTF:</a:t>
            </a:r>
          </a:p>
          <a:p>
            <a:pPr marL="1028700" lvl="1" fontAlgn="ctr">
              <a:buSzPts val="1000"/>
              <a:buFont typeface="Courier New" panose="05050102010706020507" pitchFamily="18" charset="2"/>
              <a:buChar char="o"/>
              <a:tabLst>
                <a:tab pos="457200" algn="l"/>
              </a:tabLst>
            </a:pPr>
            <a:r>
              <a:rPr lang="en-GB">
                <a:latin typeface="Tahoma"/>
                <a:ea typeface="Tahoma"/>
                <a:cs typeface="Tahoma"/>
              </a:rPr>
              <a:t>Newsletter</a:t>
            </a:r>
          </a:p>
          <a:p>
            <a:pPr marL="1028700" lvl="1" fontAlgn="ctr">
              <a:buSzPts val="1000"/>
              <a:buFont typeface="Courier New" panose="05050102010706020507" pitchFamily="18" charset="2"/>
              <a:buChar char="o"/>
              <a:tabLst>
                <a:tab pos="457200" algn="l"/>
              </a:tabLst>
            </a:pPr>
            <a:r>
              <a:rPr lang="en-GB">
                <a:latin typeface="Tahoma"/>
                <a:ea typeface="Tahoma"/>
                <a:cs typeface="Tahoma"/>
              </a:rPr>
              <a:t>Develop the website</a:t>
            </a:r>
          </a:p>
          <a:p>
            <a:pPr marL="1028700" lvl="1" fontAlgn="ctr">
              <a:buSzPts val="1000"/>
              <a:buFont typeface="Courier New" panose="05050102010706020507" pitchFamily="18" charset="2"/>
              <a:buChar char="o"/>
              <a:tabLst>
                <a:tab pos="457200" algn="l"/>
              </a:tabLst>
            </a:pPr>
            <a:r>
              <a:rPr lang="en-GB">
                <a:latin typeface="Tahoma"/>
                <a:ea typeface="Tahoma"/>
                <a:cs typeface="Tahoma"/>
              </a:rPr>
              <a:t>Participate to conferences (Global Health Security Conference, ESCAIDE, ECMID, etc.)</a:t>
            </a:r>
          </a:p>
          <a:p>
            <a:pPr lvl="0" fontAlgn="ctr">
              <a:buSzPts val="1000"/>
              <a:tabLst>
                <a:tab pos="457200" algn="l"/>
              </a:tabLst>
            </a:pPr>
            <a:endParaRPr lang="en-GB">
              <a:latin typeface="Tahoma"/>
              <a:ea typeface="Tahoma"/>
              <a:cs typeface="Tahoma"/>
            </a:endParaRPr>
          </a:p>
          <a:p>
            <a:pPr lvl="0" fontAlgn="ctr">
              <a:buSzPts val="1000"/>
              <a:tabLst>
                <a:tab pos="457200" algn="l"/>
              </a:tabLst>
            </a:pPr>
            <a:endParaRPr lang="en-GB"/>
          </a:p>
          <a:p>
            <a:pPr marL="342900" lvl="0" indent="-342900" fontAlgn="ctr">
              <a:buSzPts val="1000"/>
              <a:buFont typeface="Symbol" panose="05050102010706020507" pitchFamily="18" charset="2"/>
              <a:buChar char=""/>
              <a:tabLst>
                <a:tab pos="457200" algn="l"/>
              </a:tabLst>
            </a:pP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58</a:t>
            </a:fld>
            <a:endParaRPr lang="en-GB"/>
          </a:p>
        </p:txBody>
      </p:sp>
    </p:spTree>
    <p:extLst>
      <p:ext uri="{BB962C8B-B14F-4D97-AF65-F5344CB8AC3E}">
        <p14:creationId xmlns:p14="http://schemas.microsoft.com/office/powerpoint/2010/main" val="1704957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a:t>Next steps in the EUHTF operationalisation</a:t>
            </a:r>
          </a:p>
        </p:txBody>
      </p:sp>
      <p:sp>
        <p:nvSpPr>
          <p:cNvPr id="3" name="Content Placeholder 2"/>
          <p:cNvSpPr>
            <a:spLocks noGrp="1"/>
          </p:cNvSpPr>
          <p:nvPr>
            <p:ph idx="1"/>
          </p:nvPr>
        </p:nvSpPr>
        <p:spPr>
          <a:xfrm>
            <a:off x="417888" y="1248458"/>
            <a:ext cx="11352563" cy="5004559"/>
          </a:xfrm>
        </p:spPr>
        <p:txBody>
          <a:bodyPr vert="horz" lIns="91440" tIns="45720" rIns="91440" bIns="45720" rtlCol="0" anchor="t">
            <a:normAutofit/>
          </a:bodyPr>
          <a:lstStyle/>
          <a:p>
            <a:pPr marL="342900" indent="-342900" fontAlgn="ctr">
              <a:buSzPts val="1000"/>
              <a:buFont typeface="Symbol" panose="05050102010706020507" pitchFamily="18" charset="2"/>
              <a:buChar char=""/>
              <a:tabLst>
                <a:tab pos="457200" algn="l"/>
              </a:tabLst>
            </a:pPr>
            <a:r>
              <a:rPr lang="en-GB">
                <a:latin typeface="Tahoma"/>
                <a:ea typeface="Tahoma"/>
                <a:cs typeface="Tahoma"/>
              </a:rPr>
              <a:t>Apply as GOARN member</a:t>
            </a:r>
          </a:p>
          <a:p>
            <a:pPr marL="342900" indent="-342900" fontAlgn="ctr">
              <a:buSzPts val="1000"/>
              <a:buFont typeface="Symbol" panose="05050102010706020507" pitchFamily="18" charset="2"/>
              <a:buChar char=""/>
              <a:tabLst>
                <a:tab pos="457200" algn="l"/>
              </a:tabLst>
            </a:pPr>
            <a:r>
              <a:rPr lang="en-GB">
                <a:latin typeface="Tahoma"/>
                <a:ea typeface="Tahoma"/>
                <a:cs typeface="Tahoma"/>
              </a:rPr>
              <a:t>Implementing act </a:t>
            </a:r>
          </a:p>
          <a:p>
            <a:pPr marL="342900" indent="-342900">
              <a:buSzPts val="1000"/>
              <a:buFont typeface="Symbol" panose="05050102010706020507" pitchFamily="18" charset="2"/>
              <a:buChar char=""/>
              <a:tabLst>
                <a:tab pos="457200" algn="l"/>
              </a:tabLst>
            </a:pPr>
            <a:r>
              <a:rPr lang="en-GB">
                <a:latin typeface="Tahoma"/>
                <a:ea typeface="Tahoma"/>
                <a:cs typeface="Tahoma"/>
              </a:rPr>
              <a:t>2</a:t>
            </a:r>
            <a:r>
              <a:rPr lang="en-GB" baseline="30000">
                <a:latin typeface="Tahoma"/>
                <a:ea typeface="Tahoma"/>
                <a:cs typeface="Tahoma"/>
              </a:rPr>
              <a:t>nd</a:t>
            </a:r>
            <a:r>
              <a:rPr lang="en-GB">
                <a:latin typeface="Tahoma"/>
                <a:ea typeface="Tahoma"/>
                <a:cs typeface="Tahoma"/>
              </a:rPr>
              <a:t> Advisory Group meeting in late April 2024</a:t>
            </a:r>
            <a:endParaRPr lang="en-GB"/>
          </a:p>
          <a:p>
            <a:pPr marL="342900" indent="-342900">
              <a:buSzPts val="1000"/>
              <a:buFont typeface="Symbol" panose="05050102010706020507" pitchFamily="18" charset="2"/>
              <a:buChar char=""/>
              <a:tabLst>
                <a:tab pos="457200" algn="l"/>
              </a:tabLst>
            </a:pPr>
            <a:r>
              <a:rPr lang="en-GB">
                <a:latin typeface="Tahoma"/>
                <a:ea typeface="Tahoma"/>
                <a:cs typeface="Tahoma"/>
              </a:rPr>
              <a:t>Annual meeting of the EUHTF, back-to-back with ESCAIDE 2024</a:t>
            </a:r>
            <a:endParaRPr lang="en-GB"/>
          </a:p>
          <a:p>
            <a:pPr lvl="0" fontAlgn="ctr">
              <a:buSzPts val="1000"/>
              <a:tabLst>
                <a:tab pos="457200" algn="l"/>
              </a:tabLst>
            </a:pPr>
            <a:endParaRPr lang="en-GB">
              <a:latin typeface="Tahoma"/>
              <a:ea typeface="Tahoma"/>
              <a:cs typeface="Tahoma"/>
            </a:endParaRPr>
          </a:p>
          <a:p>
            <a:pPr lvl="0" fontAlgn="ctr">
              <a:buSzPts val="1000"/>
              <a:tabLst>
                <a:tab pos="457200" algn="l"/>
              </a:tabLst>
            </a:pPr>
            <a:r>
              <a:rPr lang="en-GB">
                <a:sym typeface="Wingdings" panose="05000000000000000000" pitchFamily="2" charset="2"/>
              </a:rPr>
              <a:t> Collaborative work where your support is needed at different levels: as part of the pool, as requesting organisation, as advisor and promoter</a:t>
            </a:r>
          </a:p>
          <a:p>
            <a:pPr lvl="0" fontAlgn="ctr">
              <a:buSzPts val="1000"/>
              <a:tabLst>
                <a:tab pos="457200" algn="l"/>
              </a:tabLst>
            </a:pPr>
            <a:endParaRPr lang="en-GB">
              <a:sym typeface="Wingdings" panose="05000000000000000000" pitchFamily="2" charset="2"/>
            </a:endParaRPr>
          </a:p>
          <a:p>
            <a:pPr lvl="0" fontAlgn="ctr">
              <a:buSzPts val="1000"/>
              <a:tabLst>
                <a:tab pos="457200" algn="l"/>
              </a:tabLst>
            </a:pPr>
            <a:r>
              <a:rPr lang="en-GB">
                <a:latin typeface="Tahoma"/>
                <a:ea typeface="Tahoma"/>
                <a:cs typeface="Tahoma"/>
                <a:sym typeface="Wingdings" panose="05000000000000000000" pitchFamily="2" charset="2"/>
              </a:rPr>
              <a:t>What would you see in addition?</a:t>
            </a:r>
            <a:endParaRPr lang="en-GB">
              <a:latin typeface="Tahoma"/>
              <a:ea typeface="Tahoma"/>
              <a:cs typeface="Tahoma"/>
            </a:endParaRPr>
          </a:p>
          <a:p>
            <a:pPr lvl="0" fontAlgn="ctr">
              <a:buSzPts val="1000"/>
              <a:tabLst>
                <a:tab pos="457200" algn="l"/>
              </a:tabLst>
            </a:pP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59</a:t>
            </a:fld>
            <a:endParaRPr lang="en-GB"/>
          </a:p>
        </p:txBody>
      </p:sp>
    </p:spTree>
    <p:extLst>
      <p:ext uri="{BB962C8B-B14F-4D97-AF65-F5344CB8AC3E}">
        <p14:creationId xmlns:p14="http://schemas.microsoft.com/office/powerpoint/2010/main" val="63303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House keeping</a:t>
            </a:r>
          </a:p>
        </p:txBody>
      </p:sp>
      <p:sp>
        <p:nvSpPr>
          <p:cNvPr id="3" name="Content Placeholder 2"/>
          <p:cNvSpPr>
            <a:spLocks noGrp="1"/>
          </p:cNvSpPr>
          <p:nvPr>
            <p:ph idx="1"/>
          </p:nvPr>
        </p:nvSpPr>
        <p:spPr/>
        <p:txBody>
          <a:bodyPr>
            <a:normAutofit/>
          </a:bodyPr>
          <a:lstStyle/>
          <a:p>
            <a:pPr marL="342900" lvl="0" indent="-342900" fontAlgn="ctr">
              <a:buSzPts val="1000"/>
              <a:buFont typeface="Symbol" panose="05050102010706020507" pitchFamily="18" charset="2"/>
              <a:buChar char=""/>
              <a:tabLst>
                <a:tab pos="457200" algn="l"/>
              </a:tabLst>
            </a:pPr>
            <a:endParaRPr lang="en-GB"/>
          </a:p>
          <a:p>
            <a:pPr marL="342900" lvl="0" indent="-342900" fontAlgn="ctr">
              <a:buSzPts val="1000"/>
              <a:buFont typeface="Symbol" panose="05050102010706020507" pitchFamily="18" charset="2"/>
              <a:buChar char=""/>
              <a:tabLst>
                <a:tab pos="457200" algn="l"/>
              </a:tabLst>
            </a:pPr>
            <a:endParaRPr lang="en-GB"/>
          </a:p>
        </p:txBody>
      </p:sp>
      <p:sp>
        <p:nvSpPr>
          <p:cNvPr id="5" name="Slide Number Placeholder 4"/>
          <p:cNvSpPr>
            <a:spLocks noGrp="1"/>
          </p:cNvSpPr>
          <p:nvPr>
            <p:ph type="sldNum" sz="quarter" idx="12"/>
          </p:nvPr>
        </p:nvSpPr>
        <p:spPr/>
        <p:txBody>
          <a:bodyPr/>
          <a:lstStyle/>
          <a:p>
            <a:fld id="{F9E29A8E-A0F1-419A-8E8B-A78BF9C70DE8}" type="slidenum">
              <a:rPr lang="en-GB" smtClean="0"/>
              <a:pPr/>
              <a:t>6</a:t>
            </a:fld>
            <a:endParaRPr lang="en-GB"/>
          </a:p>
        </p:txBody>
      </p:sp>
      <p:sp>
        <p:nvSpPr>
          <p:cNvPr id="6" name="Content Placeholder 2">
            <a:extLst>
              <a:ext uri="{FF2B5EF4-FFF2-40B4-BE49-F238E27FC236}">
                <a16:creationId xmlns:a16="http://schemas.microsoft.com/office/drawing/2014/main" id="{32ADF16C-15A1-9845-E55D-7465F5A9DF64}"/>
              </a:ext>
            </a:extLst>
          </p:cNvPr>
          <p:cNvSpPr txBox="1">
            <a:spLocks/>
          </p:cNvSpPr>
          <p:nvPr/>
        </p:nvSpPr>
        <p:spPr>
          <a:xfrm>
            <a:off x="584399" y="1626637"/>
            <a:ext cx="11352563" cy="470272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ctr">
              <a:buSzPts val="1000"/>
              <a:buFont typeface="Symbol" panose="05050102010706020507" pitchFamily="18" charset="2"/>
              <a:buChar char=""/>
              <a:tabLst>
                <a:tab pos="457200" algn="l"/>
              </a:tabLst>
            </a:pPr>
            <a:r>
              <a:rPr lang="en-GB" sz="2200">
                <a:solidFill>
                  <a:srgbClr val="000000"/>
                </a:solidFill>
                <a:latin typeface="Tahoma"/>
                <a:ea typeface="Batang"/>
                <a:cs typeface="Tahoma"/>
              </a:rPr>
              <a:t>The meeting will be recorded for minutes taking purpose. In case of objection, no recording will be performed</a:t>
            </a:r>
          </a:p>
          <a:p>
            <a:pPr marL="342900" indent="-342900" fontAlgn="ctr">
              <a:buSzPts val="1000"/>
              <a:buFont typeface="Symbol" panose="05050102010706020507" pitchFamily="18" charset="2"/>
              <a:buChar char=""/>
              <a:tabLst>
                <a:tab pos="457200" algn="l"/>
              </a:tabLst>
            </a:pPr>
            <a:r>
              <a:rPr lang="en-GB" sz="2200">
                <a:solidFill>
                  <a:srgbClr val="000000"/>
                </a:solidFill>
                <a:latin typeface="Tahoma"/>
                <a:ea typeface="Batang"/>
                <a:cs typeface="Tahoma"/>
              </a:rPr>
              <a:t>Report distributed to participants. An executive summary will be made public on ECDC website</a:t>
            </a:r>
          </a:p>
          <a:p>
            <a:pPr marL="342900" indent="-342900">
              <a:buSzPts val="1000"/>
              <a:buFont typeface="Symbol" panose="05050102010706020507" pitchFamily="18" charset="2"/>
              <a:buChar char=""/>
              <a:tabLst>
                <a:tab pos="457200" algn="l"/>
              </a:tabLst>
            </a:pPr>
            <a:r>
              <a:rPr lang="en-GB" sz="2200">
                <a:solidFill>
                  <a:srgbClr val="000000"/>
                </a:solidFill>
                <a:latin typeface="Tahoma"/>
                <a:ea typeface="Tahoma"/>
                <a:cs typeface="Tahoma"/>
              </a:rPr>
              <a:t>ECDC-funded participants will be eligible to claim their per diems upon signing in the attendance list</a:t>
            </a:r>
            <a:endParaRPr lang="en-GB" sz="2200">
              <a:solidFill>
                <a:srgbClr val="000000"/>
              </a:solidFill>
              <a:latin typeface="Tahoma"/>
              <a:ea typeface="Batang"/>
              <a:cs typeface="Tahoma"/>
            </a:endParaRPr>
          </a:p>
          <a:p>
            <a:pPr marL="342900" indent="-342900" fontAlgn="ctr">
              <a:buSzPts val="1000"/>
              <a:buFont typeface="Symbol" panose="05050102010706020507" pitchFamily="18" charset="2"/>
              <a:buChar char=""/>
              <a:tabLst>
                <a:tab pos="457200" algn="l"/>
              </a:tabLst>
            </a:pPr>
            <a:r>
              <a:rPr lang="en-GB" sz="2200">
                <a:solidFill>
                  <a:srgbClr val="000000"/>
                </a:solidFill>
                <a:latin typeface="Tahoma"/>
                <a:ea typeface="Batang"/>
                <a:cs typeface="Tahoma"/>
              </a:rPr>
              <a:t>Instructions for reimbursement</a:t>
            </a:r>
          </a:p>
          <a:p>
            <a:pPr marL="342900" indent="-342900" fontAlgn="ctr">
              <a:buSzPts val="1000"/>
              <a:buFont typeface="Symbol" panose="05050102010706020507" pitchFamily="18" charset="2"/>
              <a:buChar char=""/>
              <a:tabLst>
                <a:tab pos="457200" algn="l"/>
              </a:tabLst>
            </a:pPr>
            <a:r>
              <a:rPr lang="en-GB" sz="2200">
                <a:solidFill>
                  <a:srgbClr val="000000"/>
                </a:solidFill>
                <a:latin typeface="Tahoma"/>
                <a:ea typeface="Batang"/>
                <a:cs typeface="Tahoma"/>
              </a:rPr>
              <a:t>Coffee break at ground floor (5th floor) (both 25 and 26 Jan)</a:t>
            </a:r>
          </a:p>
          <a:p>
            <a:pPr marL="342900" indent="-342900">
              <a:buSzPts val="1000"/>
              <a:buFont typeface="Symbol" panose="05050102010706020507" pitchFamily="18" charset="2"/>
              <a:buChar char=""/>
              <a:tabLst>
                <a:tab pos="457200" algn="l"/>
              </a:tabLst>
            </a:pPr>
            <a:r>
              <a:rPr lang="en-GB" sz="2200">
                <a:solidFill>
                  <a:srgbClr val="000000"/>
                </a:solidFill>
                <a:latin typeface="Tahoma"/>
                <a:ea typeface="Tahoma"/>
                <a:cs typeface="Tahoma"/>
              </a:rPr>
              <a:t>Dinner at this floor (9th floor) at 18:00 on 25 Jan</a:t>
            </a:r>
            <a:endParaRPr lang="en-GB" sz="2200">
              <a:solidFill>
                <a:srgbClr val="000000"/>
              </a:solidFill>
              <a:latin typeface="Batang"/>
              <a:ea typeface="Batang"/>
              <a:cs typeface="Tahoma"/>
            </a:endParaRPr>
          </a:p>
          <a:p>
            <a:pPr marL="342900" indent="-342900">
              <a:buSzPts val="1000"/>
              <a:buFont typeface="Symbol" panose="05050102010706020507" pitchFamily="18" charset="2"/>
              <a:buChar char=""/>
              <a:tabLst>
                <a:tab pos="457200" algn="l"/>
              </a:tabLst>
            </a:pPr>
            <a:r>
              <a:rPr lang="en-GB" sz="2200">
                <a:solidFill>
                  <a:srgbClr val="000000"/>
                </a:solidFill>
                <a:latin typeface="Tahoma"/>
                <a:ea typeface="Tahoma"/>
                <a:cs typeface="Tahoma"/>
              </a:rPr>
              <a:t>Group picture at the lobby (5th floor) after meeting closes on 26 Jan</a:t>
            </a:r>
            <a:endParaRPr lang="en-GB" sz="2200">
              <a:solidFill>
                <a:srgbClr val="000000"/>
              </a:solidFill>
              <a:latin typeface="Tahoma"/>
              <a:ea typeface="Batang"/>
              <a:cs typeface="Tahoma"/>
            </a:endParaRPr>
          </a:p>
          <a:p>
            <a:pPr marL="342900" indent="-342900">
              <a:buSzPts val="1000"/>
              <a:buFont typeface="Symbol" panose="05050102010706020507" pitchFamily="18" charset="2"/>
              <a:buChar char=""/>
              <a:tabLst>
                <a:tab pos="457200" algn="l"/>
              </a:tabLst>
            </a:pPr>
            <a:r>
              <a:rPr lang="en-GB" sz="2200">
                <a:solidFill>
                  <a:srgbClr val="000000"/>
                </a:solidFill>
                <a:latin typeface="Tahoma"/>
                <a:ea typeface="Batang"/>
                <a:cs typeface="Tahoma"/>
              </a:rPr>
              <a:t>After group photo, there is lunch to go (5th floor) on 26 Jan</a:t>
            </a:r>
          </a:p>
          <a:p>
            <a:pPr marL="342900" indent="-342900" fontAlgn="ctr">
              <a:buSzPts val="1000"/>
              <a:buFont typeface="Symbol" panose="05050102010706020507" pitchFamily="18" charset="2"/>
              <a:buChar char=""/>
              <a:tabLst>
                <a:tab pos="457200" algn="l"/>
              </a:tabLst>
            </a:pPr>
            <a:r>
              <a:rPr lang="en-GB" sz="2200" b="1">
                <a:solidFill>
                  <a:srgbClr val="000000"/>
                </a:solidFill>
                <a:latin typeface="Tahoma"/>
                <a:ea typeface="Batang"/>
                <a:cs typeface="Tahoma"/>
              </a:rPr>
              <a:t>Your active participation and contributions throughout the meeting are essential!</a:t>
            </a:r>
          </a:p>
          <a:p>
            <a:pPr marL="342900" indent="-342900" fontAlgn="ctr">
              <a:buSzPts val="1000"/>
              <a:buFont typeface="Symbol" panose="05050102010706020507" pitchFamily="18" charset="2"/>
              <a:buChar char=""/>
              <a:tabLst>
                <a:tab pos="457200" algn="l"/>
              </a:tabLst>
            </a:pPr>
            <a:endParaRPr lang="en-GB" sz="2200">
              <a:solidFill>
                <a:srgbClr val="000000"/>
              </a:solidFill>
              <a:latin typeface="Tahoma"/>
              <a:ea typeface="Batang"/>
              <a:cs typeface="Tahoma"/>
            </a:endParaRPr>
          </a:p>
        </p:txBody>
      </p:sp>
    </p:spTree>
    <p:extLst>
      <p:ext uri="{BB962C8B-B14F-4D97-AF65-F5344CB8AC3E}">
        <p14:creationId xmlns:p14="http://schemas.microsoft.com/office/powerpoint/2010/main" val="465064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BEE67-FEAF-0782-7FA7-5A6DD2D28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3D9835-F67D-28F2-DC76-4A114634F250}"/>
              </a:ext>
            </a:extLst>
          </p:cNvPr>
          <p:cNvSpPr>
            <a:spLocks noGrp="1"/>
          </p:cNvSpPr>
          <p:nvPr>
            <p:ph type="title"/>
          </p:nvPr>
        </p:nvSpPr>
        <p:spPr>
          <a:xfrm>
            <a:off x="2029097" y="2551612"/>
            <a:ext cx="7867175" cy="1541418"/>
          </a:xfrm>
        </p:spPr>
        <p:txBody>
          <a:bodyPr>
            <a:normAutofit fontScale="90000"/>
          </a:bodyPr>
          <a:lstStyle/>
          <a:p>
            <a:pPr algn="ctr">
              <a:lnSpc>
                <a:spcPct val="100000"/>
              </a:lnSpc>
              <a:spcAft>
                <a:spcPts val="1200"/>
              </a:spcAft>
            </a:pPr>
            <a:r>
              <a:rPr lang="en-GB" sz="4000">
                <a:solidFill>
                  <a:schemeClr val="accent4"/>
                </a:solidFill>
                <a:latin typeface="Tahoma"/>
                <a:ea typeface="Tahoma"/>
                <a:cs typeface="Tahoma"/>
              </a:rPr>
              <a:t>Closure of the </a:t>
            </a:r>
            <a:br>
              <a:rPr lang="en-GB" sz="4000">
                <a:solidFill>
                  <a:schemeClr val="accent4"/>
                </a:solidFill>
                <a:latin typeface="Tahoma"/>
                <a:ea typeface="Tahoma"/>
                <a:cs typeface="Tahoma"/>
              </a:rPr>
            </a:br>
            <a:r>
              <a:rPr lang="en-GB" sz="4000">
                <a:solidFill>
                  <a:schemeClr val="accent4"/>
                </a:solidFill>
                <a:latin typeface="Tahoma"/>
                <a:ea typeface="Tahoma"/>
                <a:cs typeface="Tahoma"/>
              </a:rPr>
              <a:t>1st Annual meeting EUHTF</a:t>
            </a:r>
            <a:br>
              <a:rPr lang="en-GB" sz="4000" b="1">
                <a:effectLst/>
              </a:rPr>
            </a:br>
            <a:br>
              <a:rPr lang="en-GB" sz="4000" b="1">
                <a:effectLst/>
              </a:rPr>
            </a:br>
            <a:endParaRPr lang="en-GB" sz="4000">
              <a:solidFill>
                <a:schemeClr val="accent4"/>
              </a:solidFill>
            </a:endParaRPr>
          </a:p>
        </p:txBody>
      </p:sp>
      <p:sp>
        <p:nvSpPr>
          <p:cNvPr id="4" name="Footer Placeholder 3">
            <a:extLst>
              <a:ext uri="{FF2B5EF4-FFF2-40B4-BE49-F238E27FC236}">
                <a16:creationId xmlns:a16="http://schemas.microsoft.com/office/drawing/2014/main" id="{1D665541-806D-D37D-9A7B-AA9893FD7C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25094F-B005-3269-2EFB-19FB2C468ADC}"/>
              </a:ext>
            </a:extLst>
          </p:cNvPr>
          <p:cNvSpPr>
            <a:spLocks noGrp="1"/>
          </p:cNvSpPr>
          <p:nvPr>
            <p:ph type="sldNum" sz="quarter" idx="12"/>
          </p:nvPr>
        </p:nvSpPr>
        <p:spPr/>
        <p:txBody>
          <a:bodyPr/>
          <a:lstStyle/>
          <a:p>
            <a:fld id="{F9E29A8E-A0F1-419A-8E8B-A78BF9C70DE8}" type="slidenum">
              <a:rPr lang="en-GB" smtClean="0"/>
              <a:pPr/>
              <a:t>60</a:t>
            </a:fld>
            <a:endParaRPr lang="en-GB"/>
          </a:p>
        </p:txBody>
      </p:sp>
    </p:spTree>
    <p:extLst>
      <p:ext uri="{BB962C8B-B14F-4D97-AF65-F5344CB8AC3E}">
        <p14:creationId xmlns:p14="http://schemas.microsoft.com/office/powerpoint/2010/main" val="103993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8CD98-EB3C-24BA-10A9-F2C95AA2E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0364E-C9B4-360A-5F83-94796105E23C}"/>
              </a:ext>
            </a:extLst>
          </p:cNvPr>
          <p:cNvSpPr>
            <a:spLocks noGrp="1"/>
          </p:cNvSpPr>
          <p:nvPr>
            <p:ph type="title"/>
          </p:nvPr>
        </p:nvSpPr>
        <p:spPr/>
        <p:txBody>
          <a:bodyPr/>
          <a:lstStyle/>
          <a:p>
            <a:r>
              <a:rPr lang="en-GB"/>
              <a:t>Closure</a:t>
            </a:r>
          </a:p>
        </p:txBody>
      </p:sp>
      <p:sp>
        <p:nvSpPr>
          <p:cNvPr id="3" name="Content Placeholder 2">
            <a:extLst>
              <a:ext uri="{FF2B5EF4-FFF2-40B4-BE49-F238E27FC236}">
                <a16:creationId xmlns:a16="http://schemas.microsoft.com/office/drawing/2014/main" id="{4A479125-16F3-EA20-4AB7-D906FF0AC538}"/>
              </a:ext>
            </a:extLst>
          </p:cNvPr>
          <p:cNvSpPr>
            <a:spLocks noGrp="1"/>
          </p:cNvSpPr>
          <p:nvPr>
            <p:ph idx="1"/>
          </p:nvPr>
        </p:nvSpPr>
        <p:spPr>
          <a:xfrm>
            <a:off x="342934" y="1078393"/>
            <a:ext cx="11352563" cy="4702726"/>
          </a:xfrm>
        </p:spPr>
        <p:txBody>
          <a:bodyPr vert="horz" lIns="91440" tIns="45720" rIns="91440" bIns="45720" rtlCol="0" anchor="t">
            <a:normAutofit/>
          </a:bodyPr>
          <a:lstStyle/>
          <a:p>
            <a:r>
              <a:rPr lang="en-GB" sz="2400">
                <a:latin typeface="Tahoma"/>
                <a:ea typeface="Tahoma"/>
                <a:cs typeface="Tahoma"/>
              </a:rPr>
              <a:t>Day 2</a:t>
            </a:r>
          </a:p>
          <a:p>
            <a:pPr marL="457200" indent="-457200">
              <a:buFont typeface="Arial" panose="020B0604020202020204" pitchFamily="34" charset="0"/>
              <a:buChar char="•"/>
            </a:pPr>
            <a:r>
              <a:rPr lang="en-GB" sz="2400" b="1">
                <a:latin typeface="Tahoma"/>
                <a:ea typeface="Tahoma"/>
                <a:cs typeface="Tahoma"/>
              </a:rPr>
              <a:t>Started with wrap-up of day 1</a:t>
            </a:r>
            <a:endParaRPr lang="en-GB" sz="2400" b="1"/>
          </a:p>
          <a:p>
            <a:pPr marL="457200" indent="-457200">
              <a:buFont typeface="Arial" panose="020B0604020202020204" pitchFamily="34" charset="0"/>
              <a:buChar char="•"/>
            </a:pPr>
            <a:r>
              <a:rPr lang="en-GB" sz="2400" b="1">
                <a:latin typeface="Tahoma"/>
                <a:ea typeface="Tahoma"/>
                <a:cs typeface="Tahoma"/>
              </a:rPr>
              <a:t>Discussion on training;</a:t>
            </a:r>
            <a:r>
              <a:rPr lang="en-GB" sz="2400">
                <a:latin typeface="Tahoma"/>
                <a:ea typeface="Tahoma"/>
                <a:cs typeface="Tahoma"/>
              </a:rPr>
              <a:t> mandatory or adapted to the situation? Some basic mandatory training for members signing up in the pool but complement with specific training if needed (not technical) </a:t>
            </a:r>
            <a:endParaRPr lang="en-GB" sz="2400"/>
          </a:p>
          <a:p>
            <a:pPr marL="457200" indent="-457200">
              <a:buFont typeface="Arial" panose="020B0604020202020204" pitchFamily="34" charset="0"/>
              <a:buChar char="•"/>
            </a:pPr>
            <a:r>
              <a:rPr lang="en-GB" sz="2400" b="1">
                <a:latin typeface="Tahoma"/>
                <a:ea typeface="Tahoma"/>
                <a:cs typeface="Tahoma"/>
              </a:rPr>
              <a:t>Work of the EUHTF Advisory group</a:t>
            </a:r>
            <a:endParaRPr lang="en-GB" sz="2400" b="1"/>
          </a:p>
          <a:p>
            <a:pPr marL="457200" indent="-457200">
              <a:buFont typeface="Arial" panose="020B0604020202020204" pitchFamily="34" charset="0"/>
              <a:buChar char="•"/>
            </a:pPr>
            <a:r>
              <a:rPr lang="en-GB" sz="2400" b="1">
                <a:latin typeface="Tahoma"/>
                <a:ea typeface="Tahoma"/>
                <a:cs typeface="Tahoma"/>
              </a:rPr>
              <a:t>Next steps of the operationalisation of the EUHTF</a:t>
            </a:r>
          </a:p>
          <a:p>
            <a:pPr marL="457200" indent="-457200">
              <a:buFont typeface="Arial" panose="020B0604020202020204" pitchFamily="34" charset="0"/>
              <a:buChar char="•"/>
            </a:pPr>
            <a:endParaRPr lang="en-GB" sz="2000">
              <a:latin typeface="Tahoma"/>
              <a:ea typeface="Tahoma"/>
              <a:cs typeface="Tahoma"/>
            </a:endParaRPr>
          </a:p>
        </p:txBody>
      </p:sp>
      <p:sp>
        <p:nvSpPr>
          <p:cNvPr id="4" name="Footer Placeholder 3">
            <a:extLst>
              <a:ext uri="{FF2B5EF4-FFF2-40B4-BE49-F238E27FC236}">
                <a16:creationId xmlns:a16="http://schemas.microsoft.com/office/drawing/2014/main" id="{F741B9BC-000E-1EAA-5210-97BC163B0F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E91F15-8668-1C5B-C9BE-4EE20190B283}"/>
              </a:ext>
            </a:extLst>
          </p:cNvPr>
          <p:cNvSpPr>
            <a:spLocks noGrp="1"/>
          </p:cNvSpPr>
          <p:nvPr>
            <p:ph type="sldNum" sz="quarter" idx="12"/>
          </p:nvPr>
        </p:nvSpPr>
        <p:spPr/>
        <p:txBody>
          <a:bodyPr/>
          <a:lstStyle/>
          <a:p>
            <a:fld id="{F9E29A8E-A0F1-419A-8E8B-A78BF9C70DE8}" type="slidenum">
              <a:rPr lang="en-GB" smtClean="0"/>
              <a:pPr/>
              <a:t>61</a:t>
            </a:fld>
            <a:endParaRPr lang="en-GB"/>
          </a:p>
        </p:txBody>
      </p:sp>
    </p:spTree>
    <p:extLst>
      <p:ext uri="{BB962C8B-B14F-4D97-AF65-F5344CB8AC3E}">
        <p14:creationId xmlns:p14="http://schemas.microsoft.com/office/powerpoint/2010/main" val="2118545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44E5D-5DFF-F737-6655-FFF1752D5E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61384-B0ED-970A-A37C-9B03121FFC91}"/>
              </a:ext>
            </a:extLst>
          </p:cNvPr>
          <p:cNvSpPr>
            <a:spLocks noGrp="1"/>
          </p:cNvSpPr>
          <p:nvPr>
            <p:ph type="title"/>
          </p:nvPr>
        </p:nvSpPr>
        <p:spPr/>
        <p:txBody>
          <a:bodyPr/>
          <a:lstStyle/>
          <a:p>
            <a:r>
              <a:rPr lang="en-GB"/>
              <a:t>Closure</a:t>
            </a:r>
          </a:p>
        </p:txBody>
      </p:sp>
      <p:sp>
        <p:nvSpPr>
          <p:cNvPr id="3" name="Content Placeholder 2">
            <a:extLst>
              <a:ext uri="{FF2B5EF4-FFF2-40B4-BE49-F238E27FC236}">
                <a16:creationId xmlns:a16="http://schemas.microsoft.com/office/drawing/2014/main" id="{713C4059-9E7E-0E8C-7BEC-06B7CD947B6C}"/>
              </a:ext>
            </a:extLst>
          </p:cNvPr>
          <p:cNvSpPr>
            <a:spLocks noGrp="1"/>
          </p:cNvSpPr>
          <p:nvPr>
            <p:ph idx="1"/>
          </p:nvPr>
        </p:nvSpPr>
        <p:spPr/>
        <p:txBody>
          <a:bodyPr vert="horz" lIns="91440" tIns="45720" rIns="91440" bIns="45720" rtlCol="0" anchor="t">
            <a:normAutofit fontScale="92500" lnSpcReduction="10000"/>
          </a:bodyPr>
          <a:lstStyle/>
          <a:p>
            <a:r>
              <a:rPr lang="en-GB" sz="2400" dirty="0">
                <a:latin typeface="Tahoma"/>
                <a:ea typeface="Tahoma"/>
                <a:cs typeface="Tahoma"/>
              </a:rPr>
              <a:t>Some take aways for the EUHTF</a:t>
            </a:r>
          </a:p>
          <a:p>
            <a:endParaRPr lang="en-GB" sz="2400" dirty="0"/>
          </a:p>
          <a:p>
            <a:pPr marL="342900" lvl="1" indent="-342900"/>
            <a:r>
              <a:rPr lang="en-GB" dirty="0">
                <a:latin typeface="Tahoma"/>
                <a:ea typeface="Tahoma"/>
                <a:cs typeface="Tahoma"/>
              </a:rPr>
              <a:t>Continue to establish close coordination (deployment, training) with partners and discuss role of EUHTF in ad-hoc preparedness activities</a:t>
            </a:r>
          </a:p>
          <a:p>
            <a:pPr marL="342900" lvl="1" indent="-342900"/>
            <a:r>
              <a:rPr lang="en-GB" dirty="0">
                <a:latin typeface="Tahoma"/>
                <a:ea typeface="Tahoma"/>
                <a:cs typeface="Tahoma"/>
              </a:rPr>
              <a:t>Continue working to identify gaps, aspects and ways of working where EUHTF can support in the context of outbreak response and public health emergencies</a:t>
            </a:r>
          </a:p>
          <a:p>
            <a:pPr marL="342900" lvl="1" indent="-342900"/>
            <a:r>
              <a:rPr lang="en-GB" dirty="0">
                <a:latin typeface="Tahoma"/>
                <a:ea typeface="Tahoma"/>
                <a:cs typeface="Tahoma"/>
              </a:rPr>
              <a:t>Build trust and increase and engagement with Member States</a:t>
            </a:r>
          </a:p>
          <a:p>
            <a:pPr marL="342900" lvl="1" indent="-342900"/>
            <a:r>
              <a:rPr lang="en-GB" dirty="0">
                <a:latin typeface="Tahoma"/>
                <a:ea typeface="Tahoma"/>
                <a:cs typeface="Tahoma"/>
              </a:rPr>
              <a:t>Continue working on the visibility and communication around the EUHTF</a:t>
            </a:r>
            <a:endParaRPr lang="en-GB" dirty="0"/>
          </a:p>
          <a:p>
            <a:pPr marL="342900" lvl="1" indent="-342900"/>
            <a:r>
              <a:rPr lang="en-GB" dirty="0">
                <a:latin typeface="Tahoma"/>
                <a:ea typeface="Tahoma"/>
                <a:cs typeface="Tahoma"/>
              </a:rPr>
              <a:t>Mechanisms: </a:t>
            </a:r>
            <a:endParaRPr lang="en-GB" dirty="0"/>
          </a:p>
          <a:p>
            <a:pPr marL="800100" lvl="2">
              <a:buFont typeface="Wingdings" panose="020B0604020202020204" pitchFamily="34" charset="0"/>
              <a:buChar char="§"/>
            </a:pPr>
            <a:r>
              <a:rPr lang="en-GB" sz="1800" dirty="0">
                <a:latin typeface="Tahoma"/>
                <a:ea typeface="Tahoma"/>
                <a:cs typeface="Tahoma"/>
              </a:rPr>
              <a:t>Upon request</a:t>
            </a:r>
            <a:endParaRPr lang="en-GB" dirty="0"/>
          </a:p>
          <a:p>
            <a:pPr marL="800100" lvl="2">
              <a:buFont typeface="Wingdings" panose="020B0604020202020204" pitchFamily="34" charset="0"/>
              <a:buChar char="§"/>
            </a:pPr>
            <a:r>
              <a:rPr lang="en-GB" sz="1800" dirty="0">
                <a:latin typeface="Tahoma"/>
                <a:ea typeface="Tahoma"/>
                <a:cs typeface="Tahoma"/>
              </a:rPr>
              <a:t>Clearly defined </a:t>
            </a:r>
            <a:r>
              <a:rPr lang="en-GB" sz="1800" dirty="0" err="1">
                <a:latin typeface="Tahoma"/>
                <a:ea typeface="Tahoma"/>
                <a:cs typeface="Tahoma"/>
              </a:rPr>
              <a:t>ToR</a:t>
            </a:r>
            <a:r>
              <a:rPr lang="en-GB" sz="1800" dirty="0">
                <a:latin typeface="Tahoma"/>
                <a:ea typeface="Tahoma"/>
                <a:cs typeface="Tahoma"/>
              </a:rPr>
              <a:t> developed and agreed with the national level</a:t>
            </a:r>
            <a:endParaRPr lang="en-GB" dirty="0"/>
          </a:p>
          <a:p>
            <a:pPr marL="800100" lvl="2">
              <a:buFont typeface="Wingdings" panose="020B0604020202020204" pitchFamily="34" charset="0"/>
              <a:buChar char="§"/>
            </a:pPr>
            <a:r>
              <a:rPr lang="en-GB" sz="1800" dirty="0">
                <a:latin typeface="Tahoma"/>
                <a:ea typeface="Tahoma"/>
                <a:cs typeface="Tahoma"/>
              </a:rPr>
              <a:t>Clarify legal aspect (i.e. liability) of the experts deployed with the EUHTF</a:t>
            </a:r>
            <a:endParaRPr lang="en-GB" dirty="0"/>
          </a:p>
          <a:p>
            <a:pPr marL="342900" lvl="1" indent="-342900"/>
            <a:r>
              <a:rPr lang="en-GB" dirty="0">
                <a:latin typeface="Tahoma"/>
                <a:ea typeface="Tahoma"/>
                <a:cs typeface="Tahoma"/>
              </a:rPr>
              <a:t>win-win: knowledge sharing, community of practice, capacity-strengthening ("extra pair of hands")</a:t>
            </a:r>
            <a:endParaRPr lang="en-GB" dirty="0"/>
          </a:p>
          <a:p>
            <a:pPr marL="342900" lvl="1" indent="-342900"/>
            <a:endParaRPr lang="en-GB" sz="2200" dirty="0"/>
          </a:p>
          <a:p>
            <a:pPr marL="342900" lvl="1" indent="-342900"/>
            <a:endParaRPr lang="en-GB" sz="2200" dirty="0"/>
          </a:p>
          <a:p>
            <a:pPr marL="0" lvl="1" indent="0">
              <a:buNone/>
            </a:pPr>
            <a:endParaRPr lang="en-GB" sz="2200" dirty="0"/>
          </a:p>
          <a:p>
            <a:pPr marL="342900" lvl="1" indent="-342900"/>
            <a:endParaRPr lang="en-GB" sz="1700" dirty="0"/>
          </a:p>
          <a:p>
            <a:pPr marL="342900" indent="-457200">
              <a:buChar char="•"/>
            </a:pPr>
            <a:endParaRPr lang="en-GB" sz="2600" dirty="0"/>
          </a:p>
          <a:p>
            <a:pPr marL="800100" lvl="1" indent="0">
              <a:buNone/>
            </a:pPr>
            <a:endParaRPr lang="en-GB" sz="2200" dirty="0"/>
          </a:p>
          <a:p>
            <a:pPr marL="800100" lvl="1" indent="0">
              <a:buNone/>
            </a:pPr>
            <a:endParaRPr lang="en-GB" sz="2200" dirty="0"/>
          </a:p>
          <a:p>
            <a:pPr marL="685800" indent="-228600">
              <a:buChar char="•"/>
            </a:pPr>
            <a:endParaRPr lang="en-GB" sz="2600" dirty="0"/>
          </a:p>
          <a:p>
            <a:pPr marL="457200" indent="-457200">
              <a:buChar char="•"/>
            </a:pPr>
            <a:endParaRPr lang="en-GB" sz="2000" dirty="0"/>
          </a:p>
          <a:p>
            <a:pPr marL="457200" indent="-457200">
              <a:buChar char="•"/>
            </a:pPr>
            <a:endParaRPr lang="en-GB" sz="2000" dirty="0"/>
          </a:p>
          <a:p>
            <a:pPr marL="457200" indent="-457200">
              <a:buChar char="•"/>
            </a:pPr>
            <a:endParaRPr lang="en-GB" sz="2000" dirty="0"/>
          </a:p>
          <a:p>
            <a:pPr marL="457200" indent="-457200">
              <a:buChar char="•"/>
            </a:pPr>
            <a:endParaRPr lang="en-GB" sz="2000" dirty="0"/>
          </a:p>
          <a:p>
            <a:endParaRPr lang="en-GB" dirty="0"/>
          </a:p>
        </p:txBody>
      </p:sp>
      <p:sp>
        <p:nvSpPr>
          <p:cNvPr id="4" name="Footer Placeholder 3">
            <a:extLst>
              <a:ext uri="{FF2B5EF4-FFF2-40B4-BE49-F238E27FC236}">
                <a16:creationId xmlns:a16="http://schemas.microsoft.com/office/drawing/2014/main" id="{B1003CCF-1115-027C-FFE5-75F88A9CED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DEAC99-8511-F651-2110-9E148855C745}"/>
              </a:ext>
            </a:extLst>
          </p:cNvPr>
          <p:cNvSpPr>
            <a:spLocks noGrp="1"/>
          </p:cNvSpPr>
          <p:nvPr>
            <p:ph type="sldNum" sz="quarter" idx="12"/>
          </p:nvPr>
        </p:nvSpPr>
        <p:spPr/>
        <p:txBody>
          <a:bodyPr/>
          <a:lstStyle/>
          <a:p>
            <a:fld id="{F9E29A8E-A0F1-419A-8E8B-A78BF9C70DE8}" type="slidenum">
              <a:rPr lang="en-GB" smtClean="0"/>
              <a:pPr/>
              <a:t>62</a:t>
            </a:fld>
            <a:endParaRPr lang="en-GB"/>
          </a:p>
        </p:txBody>
      </p:sp>
    </p:spTree>
    <p:extLst>
      <p:ext uri="{BB962C8B-B14F-4D97-AF65-F5344CB8AC3E}">
        <p14:creationId xmlns:p14="http://schemas.microsoft.com/office/powerpoint/2010/main" val="1383707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E29A8E-A0F1-419A-8E8B-A78BF9C70DE8}" type="slidenum">
              <a:rPr lang="en-GB" smtClean="0">
                <a:solidFill>
                  <a:schemeClr val="tx1"/>
                </a:solidFill>
              </a:rPr>
              <a:pPr/>
              <a:t>63</a:t>
            </a:fld>
            <a:endParaRPr lang="en-GB">
              <a:solidFill>
                <a:schemeClr val="tx1"/>
              </a:solidFill>
            </a:endParaRPr>
          </a:p>
        </p:txBody>
      </p:sp>
      <p:sp>
        <p:nvSpPr>
          <p:cNvPr id="5" name="Title 4">
            <a:extLst>
              <a:ext uri="{FF2B5EF4-FFF2-40B4-BE49-F238E27FC236}">
                <a16:creationId xmlns:a16="http://schemas.microsoft.com/office/drawing/2014/main" id="{439993EC-C17A-4CCE-985F-BC1EE77D38BD}"/>
              </a:ext>
            </a:extLst>
          </p:cNvPr>
          <p:cNvSpPr>
            <a:spLocks noGrp="1"/>
          </p:cNvSpPr>
          <p:nvPr>
            <p:ph type="ctrTitle"/>
          </p:nvPr>
        </p:nvSpPr>
        <p:spPr/>
        <p:txBody>
          <a:bodyPr/>
          <a:lstStyle/>
          <a:p>
            <a:r>
              <a:rPr lang="en-GB"/>
              <a:t>Thanks</a:t>
            </a:r>
          </a:p>
        </p:txBody>
      </p:sp>
    </p:spTree>
    <p:extLst>
      <p:ext uri="{BB962C8B-B14F-4D97-AF65-F5344CB8AC3E}">
        <p14:creationId xmlns:p14="http://schemas.microsoft.com/office/powerpoint/2010/main" val="1018661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583A-92ED-5888-8A49-96758EFD7DD2}"/>
              </a:ext>
            </a:extLst>
          </p:cNvPr>
          <p:cNvSpPr>
            <a:spLocks noGrp="1"/>
          </p:cNvSpPr>
          <p:nvPr>
            <p:ph type="ctrTitle"/>
          </p:nvPr>
        </p:nvSpPr>
        <p:spPr/>
        <p:txBody>
          <a:bodyPr/>
          <a:lstStyle/>
          <a:p>
            <a:r>
              <a:rPr lang="en-GB"/>
              <a:t>Back-up slides</a:t>
            </a:r>
          </a:p>
        </p:txBody>
      </p:sp>
      <p:sp>
        <p:nvSpPr>
          <p:cNvPr id="3" name="Slide Number Placeholder 2">
            <a:extLst>
              <a:ext uri="{FF2B5EF4-FFF2-40B4-BE49-F238E27FC236}">
                <a16:creationId xmlns:a16="http://schemas.microsoft.com/office/drawing/2014/main" id="{FB4AB437-2C14-F341-3589-508498B51C6A}"/>
              </a:ext>
            </a:extLst>
          </p:cNvPr>
          <p:cNvSpPr>
            <a:spLocks noGrp="1"/>
          </p:cNvSpPr>
          <p:nvPr>
            <p:ph type="sldNum" sz="quarter" idx="12"/>
          </p:nvPr>
        </p:nvSpPr>
        <p:spPr/>
        <p:txBody>
          <a:bodyPr/>
          <a:lstStyle/>
          <a:p>
            <a:fld id="{F9E29A8E-A0F1-419A-8E8B-A78BF9C70DE8}" type="slidenum">
              <a:rPr lang="en-GB" smtClean="0"/>
              <a:pPr/>
              <a:t>64</a:t>
            </a:fld>
            <a:endParaRPr lang="en-GB"/>
          </a:p>
        </p:txBody>
      </p:sp>
    </p:spTree>
    <p:extLst>
      <p:ext uri="{BB962C8B-B14F-4D97-AF65-F5344CB8AC3E}">
        <p14:creationId xmlns:p14="http://schemas.microsoft.com/office/powerpoint/2010/main" val="2959102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sz="3200"/>
              <a:t>Regulation 2022/2370 Expanded ECDC mandate </a:t>
            </a:r>
          </a:p>
          <a:p>
            <a:pPr marL="0" indent="0">
              <a:buNone/>
            </a:pPr>
            <a:endParaRPr lang="en-IE" sz="3200"/>
          </a:p>
          <a:p>
            <a:r>
              <a:rPr lang="en-IE" sz="3200"/>
              <a:t>Regulation 2022/2371 Cross-Border Threats to Health</a:t>
            </a:r>
          </a:p>
        </p:txBody>
      </p:sp>
      <p:sp>
        <p:nvSpPr>
          <p:cNvPr id="3" name="Title 2"/>
          <p:cNvSpPr>
            <a:spLocks noGrp="1"/>
          </p:cNvSpPr>
          <p:nvPr>
            <p:ph type="title"/>
          </p:nvPr>
        </p:nvSpPr>
        <p:spPr/>
        <p:txBody>
          <a:bodyPr/>
          <a:lstStyle/>
          <a:p>
            <a:r>
              <a:rPr lang="en-IE"/>
              <a:t>Legal framework of the EUHTF </a:t>
            </a:r>
            <a:endParaRPr lang="en-US"/>
          </a:p>
        </p:txBody>
      </p:sp>
    </p:spTree>
    <p:extLst>
      <p:ext uri="{BB962C8B-B14F-4D97-AF65-F5344CB8AC3E}">
        <p14:creationId xmlns:p14="http://schemas.microsoft.com/office/powerpoint/2010/main" val="4150509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44B972-A7AA-E965-DCAB-63C70F53BD81}"/>
              </a:ext>
            </a:extLst>
          </p:cNvPr>
          <p:cNvSpPr>
            <a:spLocks noGrp="1"/>
          </p:cNvSpPr>
          <p:nvPr>
            <p:ph idx="1"/>
          </p:nvPr>
        </p:nvSpPr>
        <p:spPr/>
        <p:txBody>
          <a:bodyPr/>
          <a:lstStyle/>
          <a:p>
            <a:pPr marL="0" indent="0">
              <a:buNone/>
            </a:pPr>
            <a:r>
              <a:rPr lang="en-IE"/>
              <a:t>Article 11: Training of health care and Public Health staff</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r>
              <a:rPr lang="en-US" sz="2000">
                <a:effectLst/>
                <a:latin typeface="+mj-lt"/>
                <a:ea typeface="Calibri" panose="020F0502020204030204" pitchFamily="34" charset="0"/>
                <a:cs typeface="Times New Roman" panose="02020603050405020304" pitchFamily="18" charset="0"/>
              </a:rPr>
              <a:t>The Commission may </a:t>
            </a:r>
            <a:r>
              <a:rPr lang="en-US" sz="2000" err="1">
                <a:effectLst/>
                <a:latin typeface="+mj-lt"/>
                <a:ea typeface="Calibri" panose="020F0502020204030204" pitchFamily="34" charset="0"/>
                <a:cs typeface="Times New Roman" panose="02020603050405020304" pitchFamily="18" charset="0"/>
              </a:rPr>
              <a:t>organise</a:t>
            </a:r>
            <a:r>
              <a:rPr lang="en-US" sz="2000">
                <a:effectLst/>
                <a:latin typeface="+mj-lt"/>
                <a:ea typeface="Calibri" panose="020F0502020204030204" pitchFamily="34" charset="0"/>
                <a:cs typeface="Times New Roman" panose="02020603050405020304" pitchFamily="18" charset="0"/>
              </a:rPr>
              <a:t> training activities, and those activities shall be organized in cooperation with MS as well as with the ECDC, in particular the EU Health Task Force</a:t>
            </a:r>
            <a:endParaRPr lang="en-IE" sz="2000">
              <a:latin typeface="+mj-lt"/>
            </a:endParaRPr>
          </a:p>
          <a:p>
            <a:pPr marL="0" indent="0">
              <a:buNone/>
            </a:pPr>
            <a:r>
              <a:rPr lang="en-IE"/>
              <a:t>Article 25: Effect of the recognition (of a Public health Emergency at the EU level)</a:t>
            </a:r>
          </a:p>
          <a:p>
            <a:r>
              <a:rPr lang="en-US" sz="2000">
                <a:effectLst/>
                <a:latin typeface="+mj-lt"/>
                <a:ea typeface="Calibri" panose="020F0502020204030204" pitchFamily="34" charset="0"/>
                <a:cs typeface="Times New Roman" panose="02020603050405020304" pitchFamily="18" charset="0"/>
              </a:rPr>
              <a:t>The recognition of a public health emergency at Union shall have the legal effect of enabling the introduction of the activation of support from the ECDC to </a:t>
            </a:r>
            <a:r>
              <a:rPr lang="en-US" sz="2000" err="1">
                <a:effectLst/>
                <a:latin typeface="+mj-lt"/>
                <a:ea typeface="Calibri" panose="020F0502020204030204" pitchFamily="34" charset="0"/>
                <a:cs typeface="Times New Roman" panose="02020603050405020304" pitchFamily="18" charset="0"/>
              </a:rPr>
              <a:t>mobilise</a:t>
            </a:r>
            <a:r>
              <a:rPr lang="en-US" sz="2000">
                <a:effectLst/>
                <a:latin typeface="+mj-lt"/>
                <a:ea typeface="Calibri" panose="020F0502020204030204" pitchFamily="34" charset="0"/>
                <a:cs typeface="Times New Roman" panose="02020603050405020304" pitchFamily="18" charset="0"/>
              </a:rPr>
              <a:t> and deploy the EU Health Task Force</a:t>
            </a:r>
            <a:endParaRPr lang="en-IE" sz="2000">
              <a:latin typeface="+mj-lt"/>
            </a:endParaRPr>
          </a:p>
          <a:p>
            <a:endParaRPr lang="en-IE"/>
          </a:p>
        </p:txBody>
      </p:sp>
      <p:sp>
        <p:nvSpPr>
          <p:cNvPr id="3" name="Title 2">
            <a:extLst>
              <a:ext uri="{FF2B5EF4-FFF2-40B4-BE49-F238E27FC236}">
                <a16:creationId xmlns:a16="http://schemas.microsoft.com/office/drawing/2014/main" id="{B402C802-C57D-A32E-41A6-0B36767705CB}"/>
              </a:ext>
            </a:extLst>
          </p:cNvPr>
          <p:cNvSpPr>
            <a:spLocks noGrp="1"/>
          </p:cNvSpPr>
          <p:nvPr>
            <p:ph type="title"/>
          </p:nvPr>
        </p:nvSpPr>
        <p:spPr/>
        <p:txBody>
          <a:bodyPr/>
          <a:lstStyle/>
          <a:p>
            <a:r>
              <a:rPr lang="en-IE" sz="4000">
                <a:solidFill>
                  <a:schemeClr val="tx2"/>
                </a:solidFill>
                <a:latin typeface="Arial (Heading)"/>
              </a:rPr>
              <a:t>Regulation 2022/2371</a:t>
            </a:r>
            <a:endParaRPr lang="en-IE"/>
          </a:p>
        </p:txBody>
      </p:sp>
    </p:spTree>
    <p:extLst>
      <p:ext uri="{BB962C8B-B14F-4D97-AF65-F5344CB8AC3E}">
        <p14:creationId xmlns:p14="http://schemas.microsoft.com/office/powerpoint/2010/main" val="543599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147602"/>
            <a:ext cx="10905699" cy="5227537"/>
          </a:xfrm>
        </p:spPr>
        <p:txBody>
          <a:bodyPr>
            <a:normAutofit lnSpcReduction="10000"/>
          </a:bodyPr>
          <a:lstStyle/>
          <a:p>
            <a:pPr marL="0" indent="0">
              <a:buNone/>
            </a:pPr>
            <a:r>
              <a:rPr lang="en-US"/>
              <a:t>General provisions:</a:t>
            </a:r>
          </a:p>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The ECDC should establish appropriate capacities to support international, cross-border interregional and field response, in accordance with Regulation (EU) 2022/2371. Those capacities should enable the Centre to </a:t>
            </a:r>
            <a:r>
              <a:rPr lang="en-US" sz="1800" err="1">
                <a:effectLst/>
                <a:latin typeface="Arial" panose="020B0604020202020204" pitchFamily="34" charset="0"/>
                <a:ea typeface="Calibri" panose="020F0502020204030204" pitchFamily="34" charset="0"/>
                <a:cs typeface="Arial" panose="020B0604020202020204" pitchFamily="34" charset="0"/>
              </a:rPr>
              <a:t>mobilise</a:t>
            </a:r>
            <a:r>
              <a:rPr lang="en-US" sz="1800">
                <a:effectLst/>
                <a:latin typeface="Arial" panose="020B0604020202020204" pitchFamily="34" charset="0"/>
                <a:ea typeface="Calibri" panose="020F0502020204030204" pitchFamily="34" charset="0"/>
                <a:cs typeface="Arial" panose="020B0604020202020204" pitchFamily="34" charset="0"/>
              </a:rPr>
              <a:t> and deploy </a:t>
            </a:r>
            <a:r>
              <a:rPr lang="en-US" sz="1800" b="1">
                <a:effectLst/>
                <a:latin typeface="Arial" panose="020B0604020202020204" pitchFamily="34" charset="0"/>
                <a:ea typeface="Calibri" panose="020F0502020204030204" pitchFamily="34" charset="0"/>
                <a:cs typeface="Arial" panose="020B0604020202020204" pitchFamily="34" charset="0"/>
              </a:rPr>
              <a:t>outbreak assistance teams</a:t>
            </a:r>
            <a:r>
              <a:rPr lang="en-US" sz="1800">
                <a:effectLst/>
                <a:latin typeface="Arial" panose="020B0604020202020204" pitchFamily="34" charset="0"/>
                <a:ea typeface="Calibri" panose="020F0502020204030204" pitchFamily="34" charset="0"/>
                <a:cs typeface="Arial" panose="020B0604020202020204" pitchFamily="34" charset="0"/>
              </a:rPr>
              <a:t>, known as the ‘EU Health Task Force’, to assist in local responses to disease outbreaks and collect field data. The ECDC should therefore ensure that it has a permanent capacity to carry out missions in Member States, as well as in third countries, and to provide science-based recommendations on response to health threats. </a:t>
            </a:r>
          </a:p>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The Centre should also support </a:t>
            </a:r>
            <a:r>
              <a:rPr lang="en-US" sz="1800" b="1">
                <a:effectLst/>
                <a:latin typeface="Arial" panose="020B0604020202020204" pitchFamily="34" charset="0"/>
                <a:ea typeface="Calibri" panose="020F0502020204030204" pitchFamily="34" charset="0"/>
                <a:cs typeface="Arial" panose="020B0604020202020204" pitchFamily="34" charset="0"/>
              </a:rPr>
              <a:t>the strengthening of preparedness capacities </a:t>
            </a:r>
            <a:r>
              <a:rPr lang="en-US" sz="1800">
                <a:effectLst/>
                <a:latin typeface="Arial" panose="020B0604020202020204" pitchFamily="34" charset="0"/>
                <a:ea typeface="Calibri" panose="020F0502020204030204" pitchFamily="34" charset="0"/>
                <a:cs typeface="Arial" panose="020B0604020202020204" pitchFamily="34" charset="0"/>
              </a:rPr>
              <a:t>under the IHR in third countries, in order to address serious cross-border threats to health and the consequences thereof. In order to strengthen the operational interface between the Centre and Member States, the Centre should maintain mechanisms for regular secondments between the Centre, the Commission, Member States’ experts and international </a:t>
            </a:r>
            <a:r>
              <a:rPr lang="en-US" sz="1800" err="1">
                <a:effectLst/>
                <a:latin typeface="Arial" panose="020B0604020202020204" pitchFamily="34" charset="0"/>
                <a:ea typeface="Calibri" panose="020F0502020204030204" pitchFamily="34" charset="0"/>
                <a:cs typeface="Arial" panose="020B0604020202020204" pitchFamily="34" charset="0"/>
              </a:rPr>
              <a:t>organisations</a:t>
            </a:r>
            <a:r>
              <a:rPr lang="en-US" sz="1800">
                <a:effectLst/>
                <a:latin typeface="Arial" panose="020B0604020202020204" pitchFamily="34" charset="0"/>
                <a:ea typeface="Calibri" panose="020F0502020204030204" pitchFamily="34" charset="0"/>
                <a:cs typeface="Arial" panose="020B0604020202020204" pitchFamily="34" charset="0"/>
              </a:rPr>
              <a:t>, as well as introduce systematic and permanent working arrangements within the Centre, for example through desk officers.</a:t>
            </a:r>
          </a:p>
          <a:p>
            <a:pPr>
              <a:lnSpc>
                <a:spcPct val="107000"/>
              </a:lnSpc>
              <a:spcAft>
                <a:spcPts val="800"/>
              </a:spcAft>
            </a:pPr>
            <a:r>
              <a:rPr lang="en-US" sz="1800">
                <a:effectLst/>
                <a:latin typeface="Arial" panose="020B0604020202020204" pitchFamily="34" charset="0"/>
                <a:ea typeface="Calibri" panose="020F0502020204030204" pitchFamily="34" charset="0"/>
                <a:cs typeface="Arial" panose="020B0604020202020204" pitchFamily="34" charset="0"/>
              </a:rPr>
              <a:t>The EU Health Task Force to be developed by the Centre to support responses to outbreaks of diseases which can spread within or to the Union should be permanent and be accompanied by </a:t>
            </a:r>
            <a:r>
              <a:rPr lang="en-US" sz="1800" b="1">
                <a:effectLst/>
                <a:latin typeface="Arial" panose="020B0604020202020204" pitchFamily="34" charset="0"/>
                <a:ea typeface="Calibri" panose="020F0502020204030204" pitchFamily="34" charset="0"/>
                <a:cs typeface="Arial" panose="020B0604020202020204" pitchFamily="34" charset="0"/>
              </a:rPr>
              <a:t>a framework for its </a:t>
            </a:r>
            <a:r>
              <a:rPr lang="en-US" sz="1800" b="1" err="1">
                <a:effectLst/>
                <a:latin typeface="Arial" panose="020B0604020202020204" pitchFamily="34" charset="0"/>
                <a:ea typeface="Calibri" panose="020F0502020204030204" pitchFamily="34" charset="0"/>
                <a:cs typeface="Arial" panose="020B0604020202020204" pitchFamily="34" charset="0"/>
              </a:rPr>
              <a:t>mobilisation</a:t>
            </a:r>
            <a:r>
              <a:rPr lang="en-US" sz="1800" b="1">
                <a:effectLst/>
                <a:latin typeface="Arial" panose="020B0604020202020204" pitchFamily="34" charset="0"/>
                <a:ea typeface="Calibri" panose="020F0502020204030204" pitchFamily="34" charset="0"/>
                <a:cs typeface="Arial" panose="020B0604020202020204" pitchFamily="34" charset="0"/>
              </a:rPr>
              <a:t>. </a:t>
            </a:r>
            <a:endParaRPr lang="en-IE" sz="1800" b="1">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a:p>
          <a:p>
            <a:pPr marL="0" indent="0">
              <a:buNone/>
            </a:pPr>
            <a:endParaRPr lang="en-US"/>
          </a:p>
        </p:txBody>
      </p:sp>
      <p:sp>
        <p:nvSpPr>
          <p:cNvPr id="3" name="Title 2"/>
          <p:cNvSpPr>
            <a:spLocks noGrp="1"/>
          </p:cNvSpPr>
          <p:nvPr>
            <p:ph type="title"/>
          </p:nvPr>
        </p:nvSpPr>
        <p:spPr>
          <a:xfrm>
            <a:off x="970722" y="482860"/>
            <a:ext cx="10515600" cy="1342765"/>
          </a:xfrm>
        </p:spPr>
        <p:txBody>
          <a:bodyPr/>
          <a:lstStyle/>
          <a:p>
            <a:r>
              <a:rPr lang="en-IE"/>
              <a:t> </a:t>
            </a:r>
            <a:endParaRPr lang="en-US"/>
          </a:p>
        </p:txBody>
      </p:sp>
      <p:sp>
        <p:nvSpPr>
          <p:cNvPr id="5" name="TextBox 4">
            <a:extLst>
              <a:ext uri="{FF2B5EF4-FFF2-40B4-BE49-F238E27FC236}">
                <a16:creationId xmlns:a16="http://schemas.microsoft.com/office/drawing/2014/main" id="{213F80AB-9640-D158-A01A-FBA542D2D1CF}"/>
              </a:ext>
            </a:extLst>
          </p:cNvPr>
          <p:cNvSpPr txBox="1"/>
          <p:nvPr/>
        </p:nvSpPr>
        <p:spPr>
          <a:xfrm>
            <a:off x="3187924" y="175717"/>
            <a:ext cx="6206247" cy="707886"/>
          </a:xfrm>
          <a:prstGeom prst="rect">
            <a:avLst/>
          </a:prstGeom>
          <a:noFill/>
        </p:spPr>
        <p:txBody>
          <a:bodyPr wrap="square">
            <a:spAutoFit/>
          </a:bodyPr>
          <a:lstStyle/>
          <a:p>
            <a:r>
              <a:rPr lang="en-IE" sz="4000">
                <a:solidFill>
                  <a:schemeClr val="tx2"/>
                </a:solidFill>
                <a:latin typeface="Arial (Heading)"/>
              </a:rPr>
              <a:t>Regulation 2022/2370 </a:t>
            </a:r>
          </a:p>
        </p:txBody>
      </p:sp>
    </p:spTree>
    <p:extLst>
      <p:ext uri="{BB962C8B-B14F-4D97-AF65-F5344CB8AC3E}">
        <p14:creationId xmlns:p14="http://schemas.microsoft.com/office/powerpoint/2010/main" val="1006532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25F48F-BABF-7C0E-A749-B4DB8C2B75E2}"/>
              </a:ext>
            </a:extLst>
          </p:cNvPr>
          <p:cNvSpPr>
            <a:spLocks noGrp="1"/>
          </p:cNvSpPr>
          <p:nvPr>
            <p:ph idx="1"/>
          </p:nvPr>
        </p:nvSpPr>
        <p:spPr>
          <a:xfrm>
            <a:off x="513079" y="1144904"/>
            <a:ext cx="10905699" cy="5154295"/>
          </a:xfrm>
        </p:spPr>
        <p:txBody>
          <a:bodyPr/>
          <a:lstStyle/>
          <a:p>
            <a:pPr marL="0" indent="0">
              <a:buNone/>
            </a:pPr>
            <a:endParaRPr lang="en-US"/>
          </a:p>
          <a:p>
            <a:pPr marL="0" indent="0">
              <a:buNone/>
            </a:pPr>
            <a:r>
              <a:rPr lang="en-US"/>
              <a:t>Article 3: Mission and tasks of the ECDC</a:t>
            </a:r>
            <a:endParaRPr lang="en-IE"/>
          </a:p>
          <a:p>
            <a:r>
              <a:rPr lang="en-US" sz="2000">
                <a:effectLst/>
                <a:latin typeface="Arial" panose="020B0604020202020204" pitchFamily="34" charset="0"/>
                <a:ea typeface="Calibri" panose="020F0502020204030204" pitchFamily="34" charset="0"/>
                <a:cs typeface="Arial" panose="020B0604020202020204" pitchFamily="34" charset="0"/>
              </a:rPr>
              <a:t>Support through the EU Health Task Force referred to in Article 11a, </a:t>
            </a:r>
            <a:r>
              <a:rPr lang="en-US" sz="2000" b="1">
                <a:effectLst/>
                <a:latin typeface="Arial" panose="020B0604020202020204" pitchFamily="34" charset="0"/>
                <a:ea typeface="Calibri" panose="020F0502020204030204" pitchFamily="34" charset="0"/>
                <a:cs typeface="Arial" panose="020B0604020202020204" pitchFamily="34" charset="0"/>
              </a:rPr>
              <a:t>epidemic and outbreak response </a:t>
            </a:r>
            <a:r>
              <a:rPr lang="en-US" sz="2000">
                <a:effectLst/>
                <a:latin typeface="Arial" panose="020B0604020202020204" pitchFamily="34" charset="0"/>
                <a:ea typeface="Calibri" panose="020F0502020204030204" pitchFamily="34" charset="0"/>
                <a:cs typeface="Arial" panose="020B0604020202020204" pitchFamily="34" charset="0"/>
              </a:rPr>
              <a:t>in Member States, based on in-depth country knowledge, and in third countries in cooperation with the WHO, in a manner that is complementary to, and in close coordination with, other emergency response instruments, in particular the Union Civil Protection Mechanism, and relevant instruments on the stockpiling of medical countermeasures</a:t>
            </a:r>
            <a:endParaRPr lang="en-IE" sz="200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a:p>
          <a:p>
            <a:pPr marL="0" indent="0">
              <a:buNone/>
            </a:pPr>
            <a:r>
              <a:rPr lang="en-US"/>
              <a:t>Article 5b: Prevention preparedness and response planning</a:t>
            </a:r>
          </a:p>
          <a:p>
            <a:r>
              <a:rPr lang="en-US" sz="2000">
                <a:effectLst/>
                <a:latin typeface="+mj-lt"/>
                <a:ea typeface="Calibri" panose="020F0502020204030204" pitchFamily="34" charset="0"/>
                <a:cs typeface="Times New Roman" panose="02020603050405020304" pitchFamily="18" charset="0"/>
              </a:rPr>
              <a:t>Maintain regular secondment mechanisms between the Centre, the Commission, Member States’ experts and international </a:t>
            </a:r>
            <a:r>
              <a:rPr lang="en-US" sz="2000" err="1">
                <a:effectLst/>
                <a:latin typeface="+mj-lt"/>
                <a:ea typeface="Calibri" panose="020F0502020204030204" pitchFamily="34" charset="0"/>
                <a:cs typeface="Times New Roman" panose="02020603050405020304" pitchFamily="18" charset="0"/>
              </a:rPr>
              <a:t>organisations</a:t>
            </a:r>
            <a:r>
              <a:rPr lang="en-US" sz="2000">
                <a:effectLst/>
                <a:latin typeface="+mj-lt"/>
                <a:ea typeface="Calibri" panose="020F0502020204030204" pitchFamily="34" charset="0"/>
                <a:cs typeface="Times New Roman" panose="02020603050405020304" pitchFamily="18" charset="0"/>
              </a:rPr>
              <a:t>, including a EU Health Task Force</a:t>
            </a:r>
            <a:endParaRPr lang="en-IE" sz="2000">
              <a:latin typeface="+mj-lt"/>
            </a:endParaRPr>
          </a:p>
          <a:p>
            <a:pPr marL="0" indent="0">
              <a:buNone/>
            </a:pPr>
            <a:endParaRPr lang="en-IE"/>
          </a:p>
        </p:txBody>
      </p:sp>
      <p:sp>
        <p:nvSpPr>
          <p:cNvPr id="3" name="Title 2">
            <a:extLst>
              <a:ext uri="{FF2B5EF4-FFF2-40B4-BE49-F238E27FC236}">
                <a16:creationId xmlns:a16="http://schemas.microsoft.com/office/drawing/2014/main" id="{1FD04ADE-A4A5-76CB-C0CD-B85AF567D724}"/>
              </a:ext>
            </a:extLst>
          </p:cNvPr>
          <p:cNvSpPr>
            <a:spLocks noGrp="1"/>
          </p:cNvSpPr>
          <p:nvPr>
            <p:ph type="title"/>
          </p:nvPr>
        </p:nvSpPr>
        <p:spPr>
          <a:xfrm>
            <a:off x="970722" y="194554"/>
            <a:ext cx="10515600" cy="1070664"/>
          </a:xfrm>
        </p:spPr>
        <p:txBody>
          <a:bodyPr/>
          <a:lstStyle/>
          <a:p>
            <a:r>
              <a:rPr lang="en-IE" sz="4000">
                <a:solidFill>
                  <a:schemeClr val="tx2"/>
                </a:solidFill>
                <a:latin typeface="Arial (Heading)"/>
              </a:rPr>
              <a:t>Regulation 2022/2370</a:t>
            </a:r>
            <a:br>
              <a:rPr lang="en-IE" sz="4000">
                <a:solidFill>
                  <a:schemeClr val="tx2"/>
                </a:solidFill>
                <a:latin typeface="Arial (Heading)"/>
              </a:rPr>
            </a:br>
            <a:endParaRPr lang="en-IE"/>
          </a:p>
        </p:txBody>
      </p:sp>
    </p:spTree>
    <p:extLst>
      <p:ext uri="{BB962C8B-B14F-4D97-AF65-F5344CB8AC3E}">
        <p14:creationId xmlns:p14="http://schemas.microsoft.com/office/powerpoint/2010/main" val="11769972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25F48F-BABF-7C0E-A749-B4DB8C2B75E2}"/>
              </a:ext>
            </a:extLst>
          </p:cNvPr>
          <p:cNvSpPr>
            <a:spLocks noGrp="1"/>
          </p:cNvSpPr>
          <p:nvPr>
            <p:ph idx="1"/>
          </p:nvPr>
        </p:nvSpPr>
        <p:spPr>
          <a:xfrm>
            <a:off x="838199" y="362856"/>
            <a:ext cx="10905699" cy="6272170"/>
          </a:xfrm>
        </p:spPr>
        <p:txBody>
          <a:bodyPr/>
          <a:lstStyle/>
          <a:p>
            <a:pPr marL="0" indent="0">
              <a:buNone/>
            </a:pPr>
            <a:r>
              <a:rPr lang="en-US" sz="1800" b="1"/>
              <a:t>Article 11a: Support for international and field preparedness and response</a:t>
            </a:r>
            <a:endParaRPr lang="en-IE" sz="1800" b="1"/>
          </a:p>
          <a:p>
            <a:r>
              <a:rPr lang="en-US" sz="1800">
                <a:latin typeface="Arial" panose="020B0604020202020204" pitchFamily="34" charset="0"/>
                <a:cs typeface="Arial" panose="020B0604020202020204" pitchFamily="34" charset="0"/>
              </a:rPr>
              <a:t>The ECDC shall establish a EU Health Task Force and ensure that there is a </a:t>
            </a:r>
            <a:r>
              <a:rPr lang="en-US" sz="1800" b="1">
                <a:latin typeface="Arial" panose="020B0604020202020204" pitchFamily="34" charset="0"/>
                <a:cs typeface="Arial" panose="020B0604020202020204" pitchFamily="34" charset="0"/>
              </a:rPr>
              <a:t>permanent capacity </a:t>
            </a:r>
            <a:r>
              <a:rPr lang="en-US" sz="1800">
                <a:latin typeface="Arial" panose="020B0604020202020204" pitchFamily="34" charset="0"/>
                <a:cs typeface="Arial" panose="020B0604020202020204" pitchFamily="34" charset="0"/>
              </a:rPr>
              <a:t>and </a:t>
            </a:r>
            <a:r>
              <a:rPr lang="en-US" sz="1800" b="1">
                <a:latin typeface="Arial" panose="020B0604020202020204" pitchFamily="34" charset="0"/>
                <a:cs typeface="Arial" panose="020B0604020202020204" pitchFamily="34" charset="0"/>
              </a:rPr>
              <a:t>an enhanced emergency capacity </a:t>
            </a:r>
            <a:r>
              <a:rPr lang="en-US" sz="1800">
                <a:latin typeface="Arial" panose="020B0604020202020204" pitchFamily="34" charset="0"/>
                <a:cs typeface="Arial" panose="020B0604020202020204" pitchFamily="34" charset="0"/>
              </a:rPr>
              <a:t>to </a:t>
            </a:r>
            <a:r>
              <a:rPr lang="en-US" sz="1800" err="1">
                <a:latin typeface="Arial" panose="020B0604020202020204" pitchFamily="34" charset="0"/>
                <a:cs typeface="Arial" panose="020B0604020202020204" pitchFamily="34" charset="0"/>
              </a:rPr>
              <a:t>mobilise</a:t>
            </a:r>
            <a:r>
              <a:rPr lang="en-US" sz="1800">
                <a:latin typeface="Arial" panose="020B0604020202020204" pitchFamily="34" charset="0"/>
                <a:cs typeface="Arial" panose="020B0604020202020204" pitchFamily="34" charset="0"/>
              </a:rPr>
              <a:t> and use it. </a:t>
            </a:r>
            <a:endParaRPr lang="en-IE"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The EU Health Task Force shall provide assistance with regard to requests for </a:t>
            </a:r>
            <a:r>
              <a:rPr lang="en-US" sz="1800" b="1">
                <a:latin typeface="Arial" panose="020B0604020202020204" pitchFamily="34" charset="0"/>
                <a:cs typeface="Arial" panose="020B0604020202020204" pitchFamily="34" charset="0"/>
              </a:rPr>
              <a:t>prevention, preparedness and response planning, local responses to outbreaks of communicable diseases and after-action reviews </a:t>
            </a:r>
            <a:r>
              <a:rPr lang="en-US" sz="1800">
                <a:latin typeface="Arial" panose="020B0604020202020204" pitchFamily="34" charset="0"/>
                <a:cs typeface="Arial" panose="020B0604020202020204" pitchFamily="34" charset="0"/>
              </a:rPr>
              <a:t>in Member States and in third countries, in cooperation with the WHO. </a:t>
            </a:r>
            <a:endParaRPr lang="en-IE"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The EU Health Task Force shall include the Centre’s </a:t>
            </a:r>
            <a:r>
              <a:rPr lang="en-US" sz="1800" b="1">
                <a:latin typeface="Arial" panose="020B0604020202020204" pitchFamily="34" charset="0"/>
                <a:cs typeface="Arial" panose="020B0604020202020204" pitchFamily="34" charset="0"/>
              </a:rPr>
              <a:t>staff and experts from Member States, fellowship </a:t>
            </a:r>
            <a:r>
              <a:rPr lang="en-US" sz="1800" b="1" err="1">
                <a:latin typeface="Arial" panose="020B0604020202020204" pitchFamily="34" charset="0"/>
                <a:cs typeface="Arial" panose="020B0604020202020204" pitchFamily="34" charset="0"/>
              </a:rPr>
              <a:t>programmes</a:t>
            </a:r>
            <a:r>
              <a:rPr lang="en-US" sz="1800" b="1">
                <a:latin typeface="Arial" panose="020B0604020202020204" pitchFamily="34" charset="0"/>
                <a:cs typeface="Arial" panose="020B0604020202020204" pitchFamily="34" charset="0"/>
              </a:rPr>
              <a:t> and international and non-profit </a:t>
            </a:r>
            <a:r>
              <a:rPr lang="en-US" sz="1800" b="1" err="1">
                <a:latin typeface="Arial" panose="020B0604020202020204" pitchFamily="34" charset="0"/>
                <a:cs typeface="Arial" panose="020B0604020202020204" pitchFamily="34" charset="0"/>
              </a:rPr>
              <a:t>organisations</a:t>
            </a:r>
            <a:r>
              <a:rPr lang="en-US" sz="1800">
                <a:latin typeface="Arial" panose="020B0604020202020204" pitchFamily="34" charset="0"/>
                <a:cs typeface="Arial" panose="020B0604020202020204" pitchFamily="34" charset="0"/>
              </a:rPr>
              <a:t>. </a:t>
            </a:r>
            <a:endParaRPr lang="en-IE"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The ECDC shall develop capacities to conduct </a:t>
            </a:r>
            <a:r>
              <a:rPr lang="en-US" sz="1800" b="1">
                <a:latin typeface="Arial" panose="020B0604020202020204" pitchFamily="34" charset="0"/>
                <a:cs typeface="Arial" panose="020B0604020202020204" pitchFamily="34" charset="0"/>
              </a:rPr>
              <a:t>field epidemiology and research</a:t>
            </a:r>
            <a:r>
              <a:rPr lang="en-US" sz="1800">
                <a:latin typeface="Arial" panose="020B0604020202020204" pitchFamily="34" charset="0"/>
                <a:cs typeface="Arial" panose="020B0604020202020204" pitchFamily="34" charset="0"/>
              </a:rPr>
              <a:t>, and gather relevant data, such as on the variants of communicable diseases, using the dedicated network of EU reference laboratories or its own resources. </a:t>
            </a:r>
            <a:endParaRPr lang="en-IE"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The </a:t>
            </a:r>
            <a:r>
              <a:rPr lang="en-US" sz="1800" b="1">
                <a:latin typeface="Arial" panose="020B0604020202020204" pitchFamily="34" charset="0"/>
                <a:cs typeface="Arial" panose="020B0604020202020204" pitchFamily="34" charset="0"/>
              </a:rPr>
              <a:t>ECDC shall develop a framework to define the </a:t>
            </a:r>
            <a:r>
              <a:rPr lang="en-US" sz="1800" b="1" err="1">
                <a:latin typeface="Arial" panose="020B0604020202020204" pitchFamily="34" charset="0"/>
                <a:cs typeface="Arial" panose="020B0604020202020204" pitchFamily="34" charset="0"/>
              </a:rPr>
              <a:t>organisational</a:t>
            </a:r>
            <a:r>
              <a:rPr lang="en-US" sz="1800" b="1">
                <a:latin typeface="Arial" panose="020B0604020202020204" pitchFamily="34" charset="0"/>
                <a:cs typeface="Arial" panose="020B0604020202020204" pitchFamily="34" charset="0"/>
              </a:rPr>
              <a:t> structure and the use of the permanent capacity of the EU Health Task Force.</a:t>
            </a:r>
          </a:p>
          <a:p>
            <a:r>
              <a:rPr lang="en-US" sz="1800">
                <a:latin typeface="Arial" panose="020B0604020202020204" pitchFamily="34" charset="0"/>
                <a:cs typeface="Arial" panose="020B0604020202020204" pitchFamily="34" charset="0"/>
              </a:rPr>
              <a:t>At the joint request of the Commission and Member States, the enhanced emergency capacity of the EU Health Task Force shall be </a:t>
            </a:r>
            <a:r>
              <a:rPr lang="en-US" sz="1800" err="1">
                <a:latin typeface="Arial" panose="020B0604020202020204" pitchFamily="34" charset="0"/>
                <a:cs typeface="Arial" panose="020B0604020202020204" pitchFamily="34" charset="0"/>
              </a:rPr>
              <a:t>mobilised</a:t>
            </a:r>
            <a:r>
              <a:rPr lang="en-US" sz="1800">
                <a:latin typeface="Arial" panose="020B0604020202020204" pitchFamily="34" charset="0"/>
                <a:cs typeface="Arial" panose="020B0604020202020204" pitchFamily="34" charset="0"/>
              </a:rPr>
              <a:t>. The Commission shall, </a:t>
            </a:r>
            <a:r>
              <a:rPr lang="en-US" sz="1800" b="1">
                <a:latin typeface="Arial" panose="020B0604020202020204" pitchFamily="34" charset="0"/>
                <a:cs typeface="Arial" panose="020B0604020202020204" pitchFamily="34" charset="0"/>
              </a:rPr>
              <a:t>by means of implementing acts</a:t>
            </a:r>
            <a:r>
              <a:rPr lang="en-US" sz="1800">
                <a:latin typeface="Arial" panose="020B0604020202020204" pitchFamily="34" charset="0"/>
                <a:cs typeface="Arial" panose="020B0604020202020204" pitchFamily="34" charset="0"/>
              </a:rPr>
              <a:t>, adopt the procedures concerning the </a:t>
            </a:r>
            <a:r>
              <a:rPr lang="en-US" sz="1800" err="1">
                <a:latin typeface="Arial" panose="020B0604020202020204" pitchFamily="34" charset="0"/>
                <a:cs typeface="Arial" panose="020B0604020202020204" pitchFamily="34" charset="0"/>
              </a:rPr>
              <a:t>mobilisation</a:t>
            </a:r>
            <a:r>
              <a:rPr lang="en-US" sz="1800">
                <a:latin typeface="Arial" panose="020B0604020202020204" pitchFamily="34" charset="0"/>
                <a:cs typeface="Arial" panose="020B0604020202020204" pitchFamily="34" charset="0"/>
              </a:rPr>
              <a:t> of the enhanced emergency capacity of the EU Health Task Force. </a:t>
            </a:r>
            <a:endParaRPr lang="en-IE" sz="1800">
              <a:latin typeface="Arial" panose="020B0604020202020204" pitchFamily="34" charset="0"/>
              <a:cs typeface="Arial" panose="020B0604020202020204" pitchFamily="34" charset="0"/>
            </a:endParaRPr>
          </a:p>
          <a:p>
            <a:endParaRPr lang="en-IE" sz="2000">
              <a:latin typeface="Arial" panose="020B0604020202020204" pitchFamily="34" charset="0"/>
              <a:cs typeface="Arial" panose="020B0604020202020204" pitchFamily="34" charset="0"/>
            </a:endParaRPr>
          </a:p>
          <a:p>
            <a:pPr marL="0" indent="0">
              <a:buNone/>
            </a:pPr>
            <a:endParaRPr lang="en-IE"/>
          </a:p>
        </p:txBody>
      </p:sp>
      <p:sp>
        <p:nvSpPr>
          <p:cNvPr id="3" name="Title 2">
            <a:extLst>
              <a:ext uri="{FF2B5EF4-FFF2-40B4-BE49-F238E27FC236}">
                <a16:creationId xmlns:a16="http://schemas.microsoft.com/office/drawing/2014/main" id="{1FD04ADE-A4A5-76CB-C0CD-B85AF567D724}"/>
              </a:ext>
            </a:extLst>
          </p:cNvPr>
          <p:cNvSpPr>
            <a:spLocks noGrp="1"/>
          </p:cNvSpPr>
          <p:nvPr>
            <p:ph type="title"/>
          </p:nvPr>
        </p:nvSpPr>
        <p:spPr>
          <a:xfrm>
            <a:off x="3467179" y="222974"/>
            <a:ext cx="10515600" cy="782357"/>
          </a:xfrm>
        </p:spPr>
        <p:txBody>
          <a:bodyPr>
            <a:normAutofit fontScale="90000"/>
          </a:bodyPr>
          <a:lstStyle/>
          <a:p>
            <a:r>
              <a:rPr lang="en-IE" sz="3600">
                <a:solidFill>
                  <a:schemeClr val="tx2"/>
                </a:solidFill>
                <a:latin typeface="Arial (Heading)"/>
              </a:rPr>
              <a:t>Regulation 2022/2370</a:t>
            </a:r>
            <a:br>
              <a:rPr lang="en-IE" sz="4000">
                <a:solidFill>
                  <a:schemeClr val="tx2"/>
                </a:solidFill>
                <a:latin typeface="Arial (Heading)"/>
              </a:rPr>
            </a:br>
            <a:endParaRPr lang="en-IE"/>
          </a:p>
        </p:txBody>
      </p:sp>
    </p:spTree>
    <p:extLst>
      <p:ext uri="{BB962C8B-B14F-4D97-AF65-F5344CB8AC3E}">
        <p14:creationId xmlns:p14="http://schemas.microsoft.com/office/powerpoint/2010/main" val="109220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FA6A-CA24-FD1C-463D-2F0B4B63997D}"/>
              </a:ext>
            </a:extLst>
          </p:cNvPr>
          <p:cNvSpPr>
            <a:spLocks noGrp="1"/>
          </p:cNvSpPr>
          <p:nvPr>
            <p:ph type="title"/>
          </p:nvPr>
        </p:nvSpPr>
        <p:spPr/>
        <p:txBody>
          <a:bodyPr/>
          <a:lstStyle/>
          <a:p>
            <a:r>
              <a:rPr lang="en-GB"/>
              <a:t>ECDC Coordination Team</a:t>
            </a:r>
          </a:p>
        </p:txBody>
      </p:sp>
      <p:sp>
        <p:nvSpPr>
          <p:cNvPr id="3" name="Content Placeholder 2">
            <a:extLst>
              <a:ext uri="{FF2B5EF4-FFF2-40B4-BE49-F238E27FC236}">
                <a16:creationId xmlns:a16="http://schemas.microsoft.com/office/drawing/2014/main" id="{08E7C376-322E-6A03-63EA-CB1C3291452A}"/>
              </a:ext>
            </a:extLst>
          </p:cNvPr>
          <p:cNvSpPr>
            <a:spLocks noGrp="1"/>
          </p:cNvSpPr>
          <p:nvPr>
            <p:ph idx="1"/>
          </p:nvPr>
        </p:nvSpPr>
        <p:spPr>
          <a:xfrm>
            <a:off x="636998" y="1474237"/>
            <a:ext cx="11147564" cy="4702726"/>
          </a:xfrm>
        </p:spPr>
        <p:txBody>
          <a:bodyPr vert="horz" lIns="91440" tIns="45720" rIns="91440" bIns="45720" rtlCol="0" anchor="t">
            <a:normAutofit fontScale="77500" lnSpcReduction="20000"/>
          </a:bodyPr>
          <a:lstStyle/>
          <a:p>
            <a:pPr marL="342900" marR="36195" lvl="0" indent="-342900" algn="l">
              <a:buFont typeface="Symbol" panose="05050102010706020507" pitchFamily="18" charset="2"/>
              <a:buChar char=""/>
            </a:pPr>
            <a:r>
              <a:rPr lang="en-GB" sz="2800">
                <a:solidFill>
                  <a:srgbClr val="000000"/>
                </a:solidFill>
                <a:effectLst/>
                <a:latin typeface="Tahoma"/>
                <a:ea typeface="Batang"/>
                <a:cs typeface="Tahoma"/>
              </a:rPr>
              <a:t>Vicky Lefevre, chair - Head of Unit – Public Health Functions</a:t>
            </a:r>
            <a:endParaRPr lang="en-GB" sz="2800">
              <a:effectLst/>
              <a:latin typeface="Tahoma"/>
              <a:ea typeface="Batang"/>
              <a:cs typeface="Tahoma"/>
            </a:endParaRPr>
          </a:p>
          <a:p>
            <a:pPr marL="342900" marR="36195" lvl="0" indent="-342900" algn="l">
              <a:buFont typeface="Symbol" panose="05050102010706020507" pitchFamily="18" charset="2"/>
              <a:buChar char=""/>
            </a:pPr>
            <a:r>
              <a:rPr lang="en-GB" sz="2800">
                <a:solidFill>
                  <a:srgbClr val="000000"/>
                </a:solidFill>
                <a:effectLst/>
                <a:latin typeface="Tahoma"/>
                <a:ea typeface="Batang"/>
                <a:cs typeface="Tahoma"/>
              </a:rPr>
              <a:t>Thomas Hofmann, Head of Section - Emergency Preparedness and Response Support</a:t>
            </a:r>
            <a:endParaRPr lang="en-GB" sz="2800">
              <a:effectLst/>
              <a:latin typeface="Tahoma"/>
              <a:ea typeface="Batang"/>
              <a:cs typeface="Tahoma"/>
            </a:endParaRPr>
          </a:p>
          <a:p>
            <a:pPr marL="342900" marR="36195" indent="-342900">
              <a:buFont typeface="Symbol" panose="05050102010706020507" pitchFamily="18" charset="2"/>
              <a:buChar char=""/>
            </a:pPr>
            <a:r>
              <a:rPr lang="en-GB">
                <a:solidFill>
                  <a:srgbClr val="000000"/>
                </a:solidFill>
                <a:latin typeface="Tahoma"/>
                <a:ea typeface="Batang"/>
                <a:cs typeface="Tahoma"/>
              </a:rPr>
              <a:t>Ettore Severi – Lead EPR Readiness and Support Group</a:t>
            </a:r>
          </a:p>
          <a:p>
            <a:pPr marL="342900" marR="36195" indent="-342900">
              <a:buFont typeface="Symbol" panose="05050102010706020507" pitchFamily="18" charset="2"/>
              <a:buChar char=""/>
            </a:pPr>
            <a:r>
              <a:rPr lang="en-GB" sz="2800">
                <a:solidFill>
                  <a:srgbClr val="000000"/>
                </a:solidFill>
                <a:effectLst/>
                <a:latin typeface="Tahoma"/>
                <a:ea typeface="Batang"/>
                <a:cs typeface="Tahoma"/>
              </a:rPr>
              <a:t>Adriana Romani - EPRS</a:t>
            </a:r>
            <a:endParaRPr lang="en-GB" sz="2800">
              <a:effectLst/>
              <a:latin typeface="Tahoma"/>
              <a:ea typeface="Batang"/>
              <a:cs typeface="Tahoma"/>
            </a:endParaRPr>
          </a:p>
          <a:p>
            <a:pPr marL="342900" marR="36195" indent="-342900">
              <a:buFont typeface="Symbol,Sans-Serif" panose="05050102010706020507" pitchFamily="18" charset="2"/>
              <a:buChar char=""/>
            </a:pPr>
            <a:r>
              <a:rPr lang="en-GB">
                <a:solidFill>
                  <a:srgbClr val="000000"/>
                </a:solidFill>
                <a:latin typeface="Tahoma"/>
                <a:ea typeface="Batang"/>
                <a:cs typeface="Times New Roman"/>
              </a:rPr>
              <a:t>Daniel Cauchi – EPRS</a:t>
            </a:r>
          </a:p>
          <a:p>
            <a:pPr marL="342900" marR="36195" indent="-342900">
              <a:buFont typeface="Symbol,Sans-Serif" panose="05050102010706020507" pitchFamily="18" charset="2"/>
              <a:buChar char=""/>
            </a:pPr>
            <a:r>
              <a:rPr lang="en-GB">
                <a:solidFill>
                  <a:srgbClr val="000000"/>
                </a:solidFill>
                <a:latin typeface="Tahoma"/>
                <a:ea typeface="Tahoma"/>
                <a:cs typeface="Tahoma"/>
              </a:rPr>
              <a:t>Dorothée Obach– EPRS</a:t>
            </a:r>
            <a:endParaRPr lang="en-US">
              <a:solidFill>
                <a:srgbClr val="FF0000"/>
              </a:solidFill>
              <a:latin typeface="Tahoma"/>
              <a:ea typeface="Tahoma"/>
              <a:cs typeface="Tahoma"/>
            </a:endParaRPr>
          </a:p>
          <a:p>
            <a:pPr marL="342900" marR="36195" indent="-342900">
              <a:buFont typeface="Symbol" panose="05050102010706020507" pitchFamily="18" charset="2"/>
              <a:buChar char=""/>
            </a:pPr>
            <a:r>
              <a:rPr lang="en-GB">
                <a:solidFill>
                  <a:srgbClr val="000000"/>
                </a:solidFill>
                <a:latin typeface="Tahoma"/>
                <a:ea typeface="Batang"/>
                <a:cs typeface="Tahoma"/>
              </a:rPr>
              <a:t>Emma </a:t>
            </a:r>
            <a:r>
              <a:rPr lang="en-GB" err="1">
                <a:solidFill>
                  <a:srgbClr val="000000"/>
                </a:solidFill>
                <a:latin typeface="Tahoma"/>
                <a:ea typeface="Batang"/>
                <a:cs typeface="Tahoma"/>
              </a:rPr>
              <a:t>Löf</a:t>
            </a:r>
            <a:r>
              <a:rPr lang="en-GB">
                <a:solidFill>
                  <a:srgbClr val="000000"/>
                </a:solidFill>
                <a:latin typeface="Tahoma"/>
                <a:ea typeface="Batang"/>
                <a:cs typeface="Tahoma"/>
              </a:rPr>
              <a:t> -  EPRS</a:t>
            </a:r>
            <a:endParaRPr lang="en-GB">
              <a:solidFill>
                <a:srgbClr val="FF0000"/>
              </a:solidFill>
              <a:latin typeface="Tahoma"/>
              <a:ea typeface="Batang"/>
              <a:cs typeface="Tahoma"/>
            </a:endParaRPr>
          </a:p>
          <a:p>
            <a:pPr marL="342900" marR="36195" indent="-342900">
              <a:buFont typeface="Symbol" panose="05050102010706020507" pitchFamily="18" charset="2"/>
              <a:buChar char=""/>
            </a:pPr>
            <a:r>
              <a:rPr lang="en-GB" sz="2800">
                <a:solidFill>
                  <a:srgbClr val="000000"/>
                </a:solidFill>
                <a:effectLst/>
                <a:latin typeface="Tahoma"/>
                <a:ea typeface="Batang"/>
                <a:cs typeface="Tahoma"/>
              </a:rPr>
              <a:t>Hanh Vu Hong – EPRS</a:t>
            </a:r>
          </a:p>
          <a:p>
            <a:pPr marL="342900" marR="36195" indent="-342900">
              <a:buFont typeface="Symbol" panose="05050102010706020507" pitchFamily="18" charset="2"/>
              <a:buChar char=""/>
            </a:pPr>
            <a:r>
              <a:rPr lang="en-GB">
                <a:solidFill>
                  <a:srgbClr val="000000"/>
                </a:solidFill>
                <a:latin typeface="Tahoma"/>
                <a:ea typeface="Batang"/>
                <a:cs typeface="Times New Roman"/>
              </a:rPr>
              <a:t>Katarina </a:t>
            </a:r>
            <a:r>
              <a:rPr lang="en-GB" sz="2800">
                <a:solidFill>
                  <a:srgbClr val="000000"/>
                </a:solidFill>
                <a:effectLst/>
                <a:latin typeface="Tahoma"/>
                <a:ea typeface="Batang"/>
                <a:cs typeface="Tahoma"/>
              </a:rPr>
              <a:t>Johansson – PHF</a:t>
            </a:r>
          </a:p>
          <a:p>
            <a:pPr marL="342900" marR="36195" indent="-342900">
              <a:buFont typeface="Symbol" panose="05050102010706020507" pitchFamily="18" charset="2"/>
              <a:buChar char=""/>
            </a:pPr>
            <a:r>
              <a:rPr lang="en-GB">
                <a:solidFill>
                  <a:srgbClr val="000000"/>
                </a:solidFill>
                <a:latin typeface="Tahoma"/>
                <a:ea typeface="Batang"/>
                <a:cs typeface="Times New Roman"/>
              </a:rPr>
              <a:t>Orla Condell – EPRS </a:t>
            </a:r>
            <a:endParaRPr lang="en-GB">
              <a:latin typeface="Tahoma" panose="020B0604030504040204" pitchFamily="34" charset="0"/>
              <a:ea typeface="Batang" panose="02030600000101010101" pitchFamily="18" charset="-127"/>
              <a:cs typeface="Times New Roman" panose="02020603050405020304" pitchFamily="18" charset="0"/>
            </a:endParaRPr>
          </a:p>
          <a:p>
            <a:pPr marL="342900" marR="36195" indent="-342900">
              <a:buFont typeface="Symbol" panose="05050102010706020507" pitchFamily="18" charset="2"/>
              <a:buChar char=""/>
            </a:pPr>
            <a:r>
              <a:rPr lang="en-GB">
                <a:solidFill>
                  <a:srgbClr val="000000"/>
                </a:solidFill>
                <a:latin typeface="Tahoma"/>
                <a:ea typeface="Batang"/>
                <a:cs typeface="Tahoma"/>
              </a:rPr>
              <a:t>Sara Forato – EPRS </a:t>
            </a:r>
            <a:endParaRPr lang="en-GB">
              <a:solidFill>
                <a:srgbClr val="000000"/>
              </a:solidFill>
              <a:ea typeface="Batang"/>
              <a:cs typeface="Tahoma"/>
            </a:endParaRPr>
          </a:p>
          <a:p>
            <a:pPr marL="342900" marR="36195" indent="-342900">
              <a:buFont typeface="Symbol" panose="05050102010706020507" pitchFamily="18" charset="2"/>
              <a:buChar char=""/>
            </a:pPr>
            <a:r>
              <a:rPr lang="en-GB">
                <a:solidFill>
                  <a:srgbClr val="000000"/>
                </a:solidFill>
                <a:latin typeface="Tahoma"/>
                <a:ea typeface="Batang"/>
                <a:cs typeface="Tahoma"/>
              </a:rPr>
              <a:t>Svetla Tsolova – EPRS</a:t>
            </a:r>
          </a:p>
          <a:p>
            <a:endParaRPr lang="en-GB"/>
          </a:p>
        </p:txBody>
      </p:sp>
      <p:sp>
        <p:nvSpPr>
          <p:cNvPr id="5" name="Slide Number Placeholder 4">
            <a:extLst>
              <a:ext uri="{FF2B5EF4-FFF2-40B4-BE49-F238E27FC236}">
                <a16:creationId xmlns:a16="http://schemas.microsoft.com/office/drawing/2014/main" id="{5438BA66-1756-26A7-C8B7-DB27FD6F3055}"/>
              </a:ext>
            </a:extLst>
          </p:cNvPr>
          <p:cNvSpPr>
            <a:spLocks noGrp="1"/>
          </p:cNvSpPr>
          <p:nvPr>
            <p:ph type="sldNum" sz="quarter" idx="12"/>
          </p:nvPr>
        </p:nvSpPr>
        <p:spPr/>
        <p:txBody>
          <a:bodyPr/>
          <a:lstStyle/>
          <a:p>
            <a:fld id="{F9E29A8E-A0F1-419A-8E8B-A78BF9C70DE8}" type="slidenum">
              <a:rPr lang="en-GB" smtClean="0"/>
              <a:pPr/>
              <a:t>7</a:t>
            </a:fld>
            <a:endParaRPr lang="en-GB"/>
          </a:p>
        </p:txBody>
      </p:sp>
    </p:spTree>
    <p:extLst>
      <p:ext uri="{BB962C8B-B14F-4D97-AF65-F5344CB8AC3E}">
        <p14:creationId xmlns:p14="http://schemas.microsoft.com/office/powerpoint/2010/main" val="904865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6D284A-3007-02E4-4101-CC9A574B455A}"/>
              </a:ext>
            </a:extLst>
          </p:cNvPr>
          <p:cNvSpPr>
            <a:spLocks noGrp="1"/>
          </p:cNvSpPr>
          <p:nvPr>
            <p:ph idx="1"/>
          </p:nvPr>
        </p:nvSpPr>
        <p:spPr>
          <a:xfrm>
            <a:off x="-1" y="-142666"/>
            <a:ext cx="12366171" cy="8459351"/>
          </a:xfrm>
        </p:spPr>
        <p:txBody>
          <a:bodyPr/>
          <a:lstStyle/>
          <a:p>
            <a:pPr marL="0" indent="0">
              <a:buNone/>
            </a:pPr>
            <a:endParaRPr lang="en-US" b="1"/>
          </a:p>
          <a:p>
            <a:pPr marL="0" indent="0">
              <a:buNone/>
            </a:pPr>
            <a:r>
              <a:rPr lang="en-US" b="1"/>
              <a:t>Article 11a: Support for international and field preparedness and response</a:t>
            </a:r>
            <a:endParaRPr lang="en-IE" b="1"/>
          </a:p>
          <a:p>
            <a:pPr>
              <a:lnSpc>
                <a:spcPct val="107000"/>
              </a:lnSpc>
            </a:pPr>
            <a:r>
              <a:rPr lang="en-US" sz="1800">
                <a:latin typeface="Arial" panose="020B0604020202020204" pitchFamily="34" charset="0"/>
                <a:cs typeface="Arial" panose="020B0604020202020204" pitchFamily="34" charset="0"/>
              </a:rPr>
              <a:t>ECDC shall ensure that the EU Health Task Force is coordinated with, complementary to and </a:t>
            </a:r>
            <a:r>
              <a:rPr lang="en-US" sz="1800" b="1">
                <a:latin typeface="Arial" panose="020B0604020202020204" pitchFamily="34" charset="0"/>
                <a:cs typeface="Arial" panose="020B0604020202020204" pitchFamily="34" charset="0"/>
              </a:rPr>
              <a:t>integrates the capacities of the European Medical Corps, other relevant capacities under the Union Civil Protection Mechanism and mechanisms of international </a:t>
            </a:r>
            <a:r>
              <a:rPr lang="en-US" sz="1800" b="1" err="1">
                <a:latin typeface="Arial" panose="020B0604020202020204" pitchFamily="34" charset="0"/>
                <a:cs typeface="Arial" panose="020B0604020202020204" pitchFamily="34" charset="0"/>
              </a:rPr>
              <a:t>organisations</a:t>
            </a:r>
            <a:r>
              <a:rPr lang="en-US" sz="1800" b="1">
                <a:latin typeface="Arial" panose="020B0604020202020204" pitchFamily="34" charset="0"/>
                <a:cs typeface="Arial" panose="020B0604020202020204" pitchFamily="34" charset="0"/>
              </a:rPr>
              <a:t>.</a:t>
            </a:r>
            <a:endParaRPr lang="en-IE" sz="1800" b="1">
              <a:latin typeface="Arial" panose="020B0604020202020204" pitchFamily="34" charset="0"/>
              <a:cs typeface="Arial" panose="020B0604020202020204" pitchFamily="34" charset="0"/>
            </a:endParaRPr>
          </a:p>
          <a:p>
            <a:pPr>
              <a:lnSpc>
                <a:spcPct val="107000"/>
              </a:lnSpc>
            </a:pPr>
            <a:r>
              <a:rPr lang="en-US" sz="1800">
                <a:latin typeface="Arial" panose="020B0604020202020204" pitchFamily="34" charset="0"/>
                <a:cs typeface="Arial" panose="020B0604020202020204" pitchFamily="34" charset="0"/>
              </a:rPr>
              <a:t>Through the EU Health Task Force, the Centre shall provide Union field response experts in international response teams </a:t>
            </a:r>
            <a:r>
              <a:rPr lang="en-US" sz="1800" err="1">
                <a:latin typeface="Arial" panose="020B0604020202020204" pitchFamily="34" charset="0"/>
                <a:cs typeface="Arial" panose="020B0604020202020204" pitchFamily="34" charset="0"/>
              </a:rPr>
              <a:t>mobilised</a:t>
            </a:r>
            <a:r>
              <a:rPr lang="en-US" sz="1800">
                <a:latin typeface="Arial" panose="020B0604020202020204" pitchFamily="34" charset="0"/>
                <a:cs typeface="Arial" panose="020B0604020202020204" pitchFamily="34" charset="0"/>
              </a:rPr>
              <a:t> by the WHO Health Emergencies </a:t>
            </a:r>
            <a:r>
              <a:rPr lang="en-US" sz="1800" err="1">
                <a:latin typeface="Arial" panose="020B0604020202020204" pitchFamily="34" charset="0"/>
                <a:cs typeface="Arial" panose="020B0604020202020204" pitchFamily="34" charset="0"/>
              </a:rPr>
              <a:t>Programme</a:t>
            </a:r>
            <a:r>
              <a:rPr lang="en-US" sz="1800">
                <a:latin typeface="Arial" panose="020B0604020202020204" pitchFamily="34" charset="0"/>
                <a:cs typeface="Arial" panose="020B0604020202020204" pitchFamily="34" charset="0"/>
              </a:rPr>
              <a:t> mechanism and the Global Outbreak Alert and Response Network (GOARN), in accordance with appropriate working arrangements established with the Commission. </a:t>
            </a:r>
            <a:endParaRPr lang="en-IE" sz="1800">
              <a:latin typeface="Arial" panose="020B0604020202020204" pitchFamily="34" charset="0"/>
              <a:cs typeface="Arial" panose="020B0604020202020204" pitchFamily="34" charset="0"/>
            </a:endParaRPr>
          </a:p>
          <a:p>
            <a:pPr>
              <a:lnSpc>
                <a:spcPct val="107000"/>
              </a:lnSpc>
            </a:pPr>
            <a:r>
              <a:rPr lang="en-US" sz="1800">
                <a:latin typeface="Arial" panose="020B0604020202020204" pitchFamily="34" charset="0"/>
                <a:cs typeface="Arial" panose="020B0604020202020204" pitchFamily="34" charset="0"/>
              </a:rPr>
              <a:t>The Centre shall facilitate the development of field response capabilities and </a:t>
            </a:r>
            <a:r>
              <a:rPr lang="en-US" sz="1800" b="1">
                <a:latin typeface="Arial" panose="020B0604020202020204" pitchFamily="34" charset="0"/>
                <a:cs typeface="Arial" panose="020B0604020202020204" pitchFamily="34" charset="0"/>
              </a:rPr>
              <a:t>crisis management expertise </a:t>
            </a:r>
            <a:r>
              <a:rPr lang="en-US" sz="1800">
                <a:latin typeface="Arial" panose="020B0604020202020204" pitchFamily="34" charset="0"/>
                <a:cs typeface="Arial" panose="020B0604020202020204" pitchFamily="34" charset="0"/>
              </a:rPr>
              <a:t>among the Centre’s staff and experts from Member States and EEA countries, from candidate countries and potential candidates, as well as from European </a:t>
            </a:r>
            <a:r>
              <a:rPr lang="en-US" sz="1800" err="1">
                <a:latin typeface="Arial" panose="020B0604020202020204" pitchFamily="34" charset="0"/>
                <a:cs typeface="Arial" panose="020B0604020202020204" pitchFamily="34" charset="0"/>
              </a:rPr>
              <a:t>Neighbourhood</a:t>
            </a:r>
            <a:r>
              <a:rPr lang="en-US" sz="1800">
                <a:latin typeface="Arial" panose="020B0604020202020204" pitchFamily="34" charset="0"/>
                <a:cs typeface="Arial" panose="020B0604020202020204" pitchFamily="34" charset="0"/>
              </a:rPr>
              <a:t> Policy countries and partner countries, </a:t>
            </a:r>
            <a:r>
              <a:rPr lang="en-US" sz="1800" b="1">
                <a:latin typeface="Arial" panose="020B0604020202020204" pitchFamily="34" charset="0"/>
                <a:cs typeface="Arial" panose="020B0604020202020204" pitchFamily="34" charset="0"/>
              </a:rPr>
              <a:t>at the request of the Commission and in collaboration with the Member States. </a:t>
            </a:r>
            <a:endParaRPr lang="en-IE" sz="1800" b="1">
              <a:latin typeface="Arial" panose="020B0604020202020204" pitchFamily="34" charset="0"/>
              <a:cs typeface="Arial" panose="020B0604020202020204" pitchFamily="34" charset="0"/>
            </a:endParaRPr>
          </a:p>
          <a:p>
            <a:pPr>
              <a:lnSpc>
                <a:spcPct val="107000"/>
              </a:lnSpc>
            </a:pPr>
            <a:r>
              <a:rPr lang="en-US" sz="1800">
                <a:latin typeface="Arial" panose="020B0604020202020204" pitchFamily="34" charset="0"/>
                <a:cs typeface="Arial" panose="020B0604020202020204" pitchFamily="34" charset="0"/>
              </a:rPr>
              <a:t>By establishing a mechanism for </a:t>
            </a:r>
            <a:r>
              <a:rPr lang="en-US" sz="1800" err="1">
                <a:latin typeface="Arial" panose="020B0604020202020204" pitchFamily="34" charset="0"/>
                <a:cs typeface="Arial" panose="020B0604020202020204" pitchFamily="34" charset="0"/>
              </a:rPr>
              <a:t>mobilising</a:t>
            </a:r>
            <a:r>
              <a:rPr lang="en-US" sz="1800">
                <a:latin typeface="Arial" panose="020B0604020202020204" pitchFamily="34" charset="0"/>
                <a:cs typeface="Arial" panose="020B0604020202020204" pitchFamily="34" charset="0"/>
              </a:rPr>
              <a:t> and using the EU Health Task Force, </a:t>
            </a:r>
            <a:r>
              <a:rPr lang="en-US" sz="1800" b="1">
                <a:latin typeface="Arial" panose="020B0604020202020204" pitchFamily="34" charset="0"/>
                <a:cs typeface="Arial" panose="020B0604020202020204" pitchFamily="34" charset="0"/>
              </a:rPr>
              <a:t>the ECDC shall maintain the permanent capacity of the EU Health Task Force and enhance the country-specific knowledge necessary to carry out missions to Member States, at the joint request of the Commission and Member States concerned, to provide science-based recommendations on preparedness for and response to threats to health and to carry out after-action reviews</a:t>
            </a:r>
            <a:r>
              <a:rPr lang="en-US" sz="1800">
                <a:latin typeface="Arial" panose="020B0604020202020204" pitchFamily="34" charset="0"/>
                <a:cs typeface="Arial" panose="020B0604020202020204" pitchFamily="34" charset="0"/>
              </a:rPr>
              <a:t>, within its mandate.</a:t>
            </a:r>
            <a:endParaRPr lang="en-IE" sz="1800">
              <a:latin typeface="Arial" panose="020B0604020202020204" pitchFamily="34" charset="0"/>
              <a:cs typeface="Arial" panose="020B0604020202020204" pitchFamily="34" charset="0"/>
            </a:endParaRPr>
          </a:p>
          <a:p>
            <a:endParaRPr lang="en-IE"/>
          </a:p>
        </p:txBody>
      </p:sp>
    </p:spTree>
    <p:extLst>
      <p:ext uri="{BB962C8B-B14F-4D97-AF65-F5344CB8AC3E}">
        <p14:creationId xmlns:p14="http://schemas.microsoft.com/office/powerpoint/2010/main" val="2206353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BB6D872-16D8-AEB5-9CA9-49E12ECA5367}"/>
              </a:ext>
            </a:extLst>
          </p:cNvPr>
          <p:cNvSpPr>
            <a:spLocks noGrp="1"/>
          </p:cNvSpPr>
          <p:nvPr>
            <p:ph idx="1"/>
          </p:nvPr>
        </p:nvSpPr>
        <p:spPr/>
        <p:txBody>
          <a:bodyPr/>
          <a:lstStyle/>
          <a:p>
            <a:pPr marL="0" indent="0">
              <a:buNone/>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a:effectLst/>
                <a:latin typeface="Calibri" panose="020F0502020204030204" pitchFamily="34" charset="0"/>
                <a:ea typeface="Calibri" panose="020F0502020204030204" pitchFamily="34" charset="0"/>
                <a:cs typeface="Times New Roman" panose="02020603050405020304" pitchFamily="18" charset="0"/>
              </a:rPr>
              <a:t>In order to ensure uniform conditions for the implementation of this Regulation concerning the rapid </a:t>
            </a:r>
            <a:r>
              <a:rPr lang="en-US" sz="2400" err="1">
                <a:effectLst/>
                <a:latin typeface="Calibri" panose="020F0502020204030204" pitchFamily="34" charset="0"/>
                <a:ea typeface="Calibri" panose="020F0502020204030204" pitchFamily="34" charset="0"/>
                <a:cs typeface="Times New Roman" panose="02020603050405020304" pitchFamily="18" charset="0"/>
              </a:rPr>
              <a:t>mobilisation</a:t>
            </a:r>
            <a:r>
              <a:rPr lang="en-US" sz="2400">
                <a:effectLst/>
                <a:latin typeface="Calibri" panose="020F0502020204030204" pitchFamily="34" charset="0"/>
                <a:ea typeface="Calibri" panose="020F0502020204030204" pitchFamily="34" charset="0"/>
                <a:cs typeface="Times New Roman" panose="02020603050405020304" pitchFamily="18" charset="0"/>
              </a:rPr>
              <a:t> and responsiveness of the EU Health Task Force, implementing powers should be conferred on the Commission (in both Regulations) </a:t>
            </a:r>
            <a:endParaRPr lang="en-US"/>
          </a:p>
          <a:p>
            <a:endParaRPr lang="en-IE"/>
          </a:p>
        </p:txBody>
      </p:sp>
      <p:sp>
        <p:nvSpPr>
          <p:cNvPr id="5" name="Title 4">
            <a:extLst>
              <a:ext uri="{FF2B5EF4-FFF2-40B4-BE49-F238E27FC236}">
                <a16:creationId xmlns:a16="http://schemas.microsoft.com/office/drawing/2014/main" id="{D090E4FD-C22A-6DA4-407F-B0FFFEC32F8E}"/>
              </a:ext>
            </a:extLst>
          </p:cNvPr>
          <p:cNvSpPr>
            <a:spLocks noGrp="1"/>
          </p:cNvSpPr>
          <p:nvPr>
            <p:ph type="title"/>
          </p:nvPr>
        </p:nvSpPr>
        <p:spPr/>
        <p:txBody>
          <a:bodyPr/>
          <a:lstStyle/>
          <a:p>
            <a:r>
              <a:rPr lang="en-IE"/>
              <a:t>Why an Implementing act?</a:t>
            </a:r>
          </a:p>
        </p:txBody>
      </p:sp>
    </p:spTree>
    <p:extLst>
      <p:ext uri="{BB962C8B-B14F-4D97-AF65-F5344CB8AC3E}">
        <p14:creationId xmlns:p14="http://schemas.microsoft.com/office/powerpoint/2010/main" val="35853310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A349-DC05-D2A3-5A44-4E6675D7E80C}"/>
              </a:ext>
            </a:extLst>
          </p:cNvPr>
          <p:cNvSpPr>
            <a:spLocks noGrp="1"/>
          </p:cNvSpPr>
          <p:nvPr>
            <p:ph type="title"/>
          </p:nvPr>
        </p:nvSpPr>
        <p:spPr>
          <a:xfrm>
            <a:off x="432000" y="223936"/>
            <a:ext cx="10354188" cy="542682"/>
          </a:xfrm>
        </p:spPr>
        <p:txBody>
          <a:bodyPr/>
          <a:lstStyle/>
          <a:p>
            <a:r>
              <a:rPr lang="en-GB"/>
              <a:t>What is asked to register in the pool?</a:t>
            </a:r>
          </a:p>
        </p:txBody>
      </p:sp>
      <p:graphicFrame>
        <p:nvGraphicFramePr>
          <p:cNvPr id="6" name="Content Placeholder 5">
            <a:extLst>
              <a:ext uri="{FF2B5EF4-FFF2-40B4-BE49-F238E27FC236}">
                <a16:creationId xmlns:a16="http://schemas.microsoft.com/office/drawing/2014/main" id="{B3885812-CBB6-464E-4902-6C6D8F578C5A}"/>
              </a:ext>
            </a:extLst>
          </p:cNvPr>
          <p:cNvGraphicFramePr>
            <a:graphicFrameLocks noGrp="1"/>
          </p:cNvGraphicFramePr>
          <p:nvPr>
            <p:ph idx="1"/>
            <p:extLst>
              <p:ext uri="{D42A27DB-BD31-4B8C-83A1-F6EECF244321}">
                <p14:modId xmlns:p14="http://schemas.microsoft.com/office/powerpoint/2010/main" val="1025616868"/>
              </p:ext>
            </p:extLst>
          </p:nvPr>
        </p:nvGraphicFramePr>
        <p:xfrm>
          <a:off x="407438" y="1040314"/>
          <a:ext cx="4604004" cy="5452290"/>
        </p:xfrm>
        <a:graphic>
          <a:graphicData uri="http://schemas.openxmlformats.org/drawingml/2006/table">
            <a:tbl>
              <a:tblPr>
                <a:tableStyleId>{3B4B98B0-60AC-42C2-AFA5-B58CD77FA1E5}</a:tableStyleId>
              </a:tblPr>
              <a:tblGrid>
                <a:gridCol w="2160000">
                  <a:extLst>
                    <a:ext uri="{9D8B030D-6E8A-4147-A177-3AD203B41FA5}">
                      <a16:colId xmlns:a16="http://schemas.microsoft.com/office/drawing/2014/main" val="1971505529"/>
                    </a:ext>
                  </a:extLst>
                </a:gridCol>
                <a:gridCol w="2444004">
                  <a:extLst>
                    <a:ext uri="{9D8B030D-6E8A-4147-A177-3AD203B41FA5}">
                      <a16:colId xmlns:a16="http://schemas.microsoft.com/office/drawing/2014/main" val="257905146"/>
                    </a:ext>
                  </a:extLst>
                </a:gridCol>
              </a:tblGrid>
              <a:tr h="221795">
                <a:tc>
                  <a:txBody>
                    <a:bodyPr/>
                    <a:lstStyle/>
                    <a:p>
                      <a:pPr algn="l" fontAlgn="b"/>
                      <a:r>
                        <a:rPr lang="en-GB" sz="1600" b="1" u="none" strike="noStrike">
                          <a:effectLst/>
                        </a:rPr>
                        <a:t>Personal details</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Surname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153306893"/>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Firstname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399227855"/>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Address</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1742476767"/>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City</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064452174"/>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Country</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528358535"/>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e-mail</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1929588882"/>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e-mail 2</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013386789"/>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Mobile phone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994871995"/>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phone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519799933"/>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Date of birth</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969545478"/>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Address</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434696242"/>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Passport citizenship</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488323424"/>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Organisation/workplace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881749347"/>
                  </a:ext>
                </a:extLst>
              </a:tr>
              <a:tr h="330474">
                <a:tc>
                  <a:txBody>
                    <a:bodyPr/>
                    <a:lstStyle/>
                    <a:p>
                      <a:pPr algn="l" fontAlgn="b"/>
                      <a:r>
                        <a:rPr lang="en-GB" sz="1600" b="1" u="none" strike="noStrike">
                          <a:effectLst/>
                        </a:rPr>
                        <a:t>Expertise</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243212608"/>
                  </a:ext>
                </a:extLst>
              </a:tr>
              <a:tr h="354872">
                <a:tc>
                  <a:txBody>
                    <a:bodyPr/>
                    <a:lstStyle/>
                    <a:p>
                      <a:pPr algn="l" fontAlgn="b"/>
                      <a:r>
                        <a:rPr lang="en-GB" sz="1600" b="1" u="none" strike="noStrike">
                          <a:effectLst/>
                        </a:rPr>
                        <a:t>Disease group</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991653702"/>
                  </a:ext>
                </a:extLst>
              </a:tr>
              <a:tr h="354872">
                <a:tc>
                  <a:txBody>
                    <a:bodyPr/>
                    <a:lstStyle/>
                    <a:p>
                      <a:pPr algn="l" fontAlgn="b"/>
                      <a:r>
                        <a:rPr lang="en-GB" sz="1600" b="1" u="none" strike="noStrike">
                          <a:effectLst/>
                        </a:rPr>
                        <a:t>Areas of competence</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895866608"/>
                  </a:ext>
                </a:extLst>
              </a:tr>
              <a:tr h="330474">
                <a:tc>
                  <a:txBody>
                    <a:bodyPr/>
                    <a:lstStyle/>
                    <a:p>
                      <a:pPr algn="l" fontAlgn="b"/>
                      <a:r>
                        <a:rPr lang="en-GB" sz="1600" b="1" u="none" strike="noStrike">
                          <a:effectLst/>
                        </a:rPr>
                        <a:t>Language</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1724226751"/>
                  </a:ext>
                </a:extLst>
              </a:tr>
              <a:tr h="435458">
                <a:tc>
                  <a:txBody>
                    <a:bodyPr/>
                    <a:lstStyle/>
                    <a:p>
                      <a:pPr algn="l" fontAlgn="b"/>
                      <a:r>
                        <a:rPr lang="en-GB" sz="1600" b="1" u="none" strike="noStrike">
                          <a:effectLst/>
                        </a:rPr>
                        <a:t>Upload CV</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698265463"/>
                  </a:ext>
                </a:extLst>
              </a:tr>
              <a:tr h="363744">
                <a:tc>
                  <a:txBody>
                    <a:bodyPr/>
                    <a:lstStyle/>
                    <a:p>
                      <a:pPr algn="l" fontAlgn="b"/>
                      <a:r>
                        <a:rPr lang="en-GB" sz="1600" b="1" u="none" strike="noStrike">
                          <a:effectLst/>
                        </a:rPr>
                        <a:t>DoI</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744409172"/>
                  </a:ext>
                </a:extLst>
              </a:tr>
            </a:tbl>
          </a:graphicData>
        </a:graphic>
      </p:graphicFrame>
      <p:sp>
        <p:nvSpPr>
          <p:cNvPr id="5" name="Slide Number Placeholder 4">
            <a:extLst>
              <a:ext uri="{FF2B5EF4-FFF2-40B4-BE49-F238E27FC236}">
                <a16:creationId xmlns:a16="http://schemas.microsoft.com/office/drawing/2014/main" id="{A4AD757E-48ED-8B47-4352-706086C3AB50}"/>
              </a:ext>
            </a:extLst>
          </p:cNvPr>
          <p:cNvSpPr>
            <a:spLocks noGrp="1"/>
          </p:cNvSpPr>
          <p:nvPr>
            <p:ph type="sldNum" sz="quarter" idx="12"/>
          </p:nvPr>
        </p:nvSpPr>
        <p:spPr/>
        <p:txBody>
          <a:bodyPr/>
          <a:lstStyle/>
          <a:p>
            <a:fld id="{F9E29A8E-A0F1-419A-8E8B-A78BF9C70DE8}" type="slidenum">
              <a:rPr lang="en-GB" smtClean="0"/>
              <a:pPr/>
              <a:t>72</a:t>
            </a:fld>
            <a:endParaRPr lang="en-GB"/>
          </a:p>
        </p:txBody>
      </p:sp>
      <p:graphicFrame>
        <p:nvGraphicFramePr>
          <p:cNvPr id="7" name="Table 6">
            <a:extLst>
              <a:ext uri="{FF2B5EF4-FFF2-40B4-BE49-F238E27FC236}">
                <a16:creationId xmlns:a16="http://schemas.microsoft.com/office/drawing/2014/main" id="{51E5359F-50F0-BEC1-9828-D6D6861E1616}"/>
              </a:ext>
            </a:extLst>
          </p:cNvPr>
          <p:cNvGraphicFramePr>
            <a:graphicFrameLocks noGrp="1"/>
          </p:cNvGraphicFramePr>
          <p:nvPr>
            <p:extLst>
              <p:ext uri="{D42A27DB-BD31-4B8C-83A1-F6EECF244321}">
                <p14:modId xmlns:p14="http://schemas.microsoft.com/office/powerpoint/2010/main" val="679807533"/>
              </p:ext>
            </p:extLst>
          </p:nvPr>
        </p:nvGraphicFramePr>
        <p:xfrm>
          <a:off x="5929745" y="1040314"/>
          <a:ext cx="5700280" cy="5593756"/>
        </p:xfrm>
        <a:graphic>
          <a:graphicData uri="http://schemas.openxmlformats.org/drawingml/2006/table">
            <a:tbl>
              <a:tblPr>
                <a:tableStyleId>{69012ECD-51FC-41F1-AA8D-1B2483CD663E}</a:tableStyleId>
              </a:tblPr>
              <a:tblGrid>
                <a:gridCol w="5700280">
                  <a:extLst>
                    <a:ext uri="{9D8B030D-6E8A-4147-A177-3AD203B41FA5}">
                      <a16:colId xmlns:a16="http://schemas.microsoft.com/office/drawing/2014/main" val="2066963045"/>
                    </a:ext>
                  </a:extLst>
                </a:gridCol>
              </a:tblGrid>
              <a:tr h="339055">
                <a:tc>
                  <a:txBody>
                    <a:bodyPr/>
                    <a:lstStyle/>
                    <a:p>
                      <a:pPr marL="285750" indent="-285750" algn="l" fontAlgn="b">
                        <a:buFont typeface="Arial" panose="020B0604020202020204" pitchFamily="34" charset="0"/>
                        <a:buChar char="•"/>
                      </a:pPr>
                      <a:r>
                        <a:rPr lang="en-GB" sz="1600" u="none" strike="noStrike">
                          <a:effectLst/>
                        </a:rPr>
                        <a:t>Public Health Epidemiologist</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322136044"/>
                  </a:ext>
                </a:extLst>
              </a:tr>
              <a:tr h="339055">
                <a:tc>
                  <a:txBody>
                    <a:bodyPr/>
                    <a:lstStyle/>
                    <a:p>
                      <a:pPr marL="285750" indent="-285750" algn="l" fontAlgn="b">
                        <a:buFont typeface="Arial" panose="020B0604020202020204" pitchFamily="34" charset="0"/>
                        <a:buChar char="•"/>
                      </a:pPr>
                      <a:r>
                        <a:rPr lang="en-GB" sz="1600" u="none" strike="noStrike">
                          <a:effectLst/>
                        </a:rPr>
                        <a:t>Public Health Microbiologist</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371480921"/>
                  </a:ext>
                </a:extLst>
              </a:tr>
              <a:tr h="339055">
                <a:tc>
                  <a:txBody>
                    <a:bodyPr/>
                    <a:lstStyle/>
                    <a:p>
                      <a:pPr marL="285750" indent="-285750" algn="l" fontAlgn="b">
                        <a:buFont typeface="Arial" panose="020B0604020202020204" pitchFamily="34" charset="0"/>
                        <a:buChar char="•"/>
                      </a:pPr>
                      <a:r>
                        <a:rPr lang="en-GB" sz="1600" u="none" strike="noStrike">
                          <a:effectLst/>
                        </a:rPr>
                        <a:t>Public Health Preparedness and Response expert </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602817160"/>
                  </a:ext>
                </a:extLst>
              </a:tr>
              <a:tr h="339055">
                <a:tc>
                  <a:txBody>
                    <a:bodyPr/>
                    <a:lstStyle/>
                    <a:p>
                      <a:pPr marL="285750" indent="-285750" algn="l" fontAlgn="b">
                        <a:buFont typeface="Arial" panose="020B0604020202020204" pitchFamily="34" charset="0"/>
                        <a:buChar char="•"/>
                      </a:pPr>
                      <a:r>
                        <a:rPr lang="en-GB" sz="1600" u="none" strike="noStrike">
                          <a:effectLst/>
                        </a:rPr>
                        <a:t>Emergency operations centre (EOC) expert</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37460077"/>
                  </a:ext>
                </a:extLst>
              </a:tr>
              <a:tr h="339055">
                <a:tc>
                  <a:txBody>
                    <a:bodyPr/>
                    <a:lstStyle/>
                    <a:p>
                      <a:pPr marL="285750" indent="-285750" algn="l" fontAlgn="b">
                        <a:buFont typeface="Arial" panose="020B0604020202020204" pitchFamily="34" charset="0"/>
                        <a:buChar char="•"/>
                      </a:pPr>
                      <a:r>
                        <a:rPr lang="en-GB" sz="1600" u="none" strike="noStrike">
                          <a:effectLst/>
                        </a:rPr>
                        <a:t>Infection prevention and control (IPC) expert</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042003647"/>
                  </a:ext>
                </a:extLst>
              </a:tr>
              <a:tr h="339055">
                <a:tc>
                  <a:txBody>
                    <a:bodyPr/>
                    <a:lstStyle/>
                    <a:p>
                      <a:pPr marL="285750" indent="-285750" algn="l" fontAlgn="b">
                        <a:buFont typeface="Arial" panose="020B0604020202020204" pitchFamily="34" charset="0"/>
                        <a:buChar char="•"/>
                      </a:pPr>
                      <a:r>
                        <a:rPr lang="en-GB" sz="1600" u="none" strike="noStrike">
                          <a:effectLst/>
                        </a:rPr>
                        <a:t>Points of Entry/Border Health expert</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290227580"/>
                  </a:ext>
                </a:extLst>
              </a:tr>
              <a:tr h="339055">
                <a:tc>
                  <a:txBody>
                    <a:bodyPr/>
                    <a:lstStyle/>
                    <a:p>
                      <a:pPr marL="285750" indent="-285750" algn="l" fontAlgn="b">
                        <a:buFont typeface="Arial" panose="020B0604020202020204" pitchFamily="34" charset="0"/>
                        <a:buChar char="•"/>
                      </a:pPr>
                      <a:r>
                        <a:rPr lang="en-GB" sz="1600" u="none" strike="noStrike">
                          <a:effectLst/>
                        </a:rPr>
                        <a:t>Risk communicator</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537860916"/>
                  </a:ext>
                </a:extLst>
              </a:tr>
              <a:tr h="339055">
                <a:tc>
                  <a:txBody>
                    <a:bodyPr/>
                    <a:lstStyle/>
                    <a:p>
                      <a:pPr marL="285750" indent="-285750" algn="l" fontAlgn="b">
                        <a:buFont typeface="Arial" panose="020B0604020202020204" pitchFamily="34" charset="0"/>
                        <a:buChar char="•"/>
                      </a:pPr>
                      <a:r>
                        <a:rPr lang="en-GB" sz="1600" u="none" strike="noStrike">
                          <a:effectLst/>
                        </a:rPr>
                        <a:t>Other:</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643291457"/>
                  </a:ext>
                </a:extLst>
              </a:tr>
              <a:tr h="339055">
                <a:tc>
                  <a:txBody>
                    <a:bodyPr/>
                    <a:lstStyle/>
                    <a:p>
                      <a:pPr marL="285750" indent="-285750" algn="l" fontAlgn="ctr">
                        <a:buFont typeface="Wingdings" panose="05000000000000000000" pitchFamily="2" charset="2"/>
                        <a:buChar char="ü"/>
                      </a:pPr>
                      <a:r>
                        <a:rPr lang="en-GB" sz="1600" u="none" strike="noStrike">
                          <a:effectLst/>
                        </a:rPr>
                        <a:t>Social scientist</a:t>
                      </a:r>
                      <a:endParaRPr lang="en-GB" sz="1600" b="0" i="0" u="none" strike="noStrike">
                        <a:solidFill>
                          <a:srgbClr val="000000"/>
                        </a:solidFill>
                        <a:effectLst/>
                        <a:latin typeface="Symbol" panose="05050102010706020507" pitchFamily="18" charset="2"/>
                      </a:endParaRPr>
                    </a:p>
                  </a:txBody>
                  <a:tcPr marL="5143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719562392"/>
                  </a:ext>
                </a:extLst>
              </a:tr>
              <a:tr h="339055">
                <a:tc>
                  <a:txBody>
                    <a:bodyPr/>
                    <a:lstStyle/>
                    <a:p>
                      <a:pPr marL="285750" indent="-285750" algn="l" fontAlgn="ctr">
                        <a:buFont typeface="Wingdings" panose="05000000000000000000" pitchFamily="2" charset="2"/>
                        <a:buChar char="ü"/>
                      </a:pPr>
                      <a:r>
                        <a:rPr lang="en-GB" sz="1600" u="none" strike="noStrike">
                          <a:effectLst/>
                        </a:rPr>
                        <a:t>Data manager</a:t>
                      </a:r>
                      <a:endParaRPr lang="en-GB" sz="1600" b="0" i="0" u="none" strike="noStrike">
                        <a:solidFill>
                          <a:srgbClr val="000000"/>
                        </a:solidFill>
                        <a:effectLst/>
                        <a:latin typeface="Symbol" panose="05050102010706020507" pitchFamily="18" charset="2"/>
                      </a:endParaRPr>
                    </a:p>
                  </a:txBody>
                  <a:tcPr marL="5143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472014534"/>
                  </a:ext>
                </a:extLst>
              </a:tr>
              <a:tr h="339055">
                <a:tc>
                  <a:txBody>
                    <a:bodyPr/>
                    <a:lstStyle/>
                    <a:p>
                      <a:pPr marL="285750" indent="-285750" algn="l" fontAlgn="ctr">
                        <a:buFont typeface="Wingdings" panose="05000000000000000000" pitchFamily="2" charset="2"/>
                        <a:buChar char="ü"/>
                      </a:pPr>
                      <a:r>
                        <a:rPr lang="en-GB" sz="1600" u="none" strike="noStrike">
                          <a:effectLst/>
                        </a:rPr>
                        <a:t>Entomologist</a:t>
                      </a:r>
                      <a:endParaRPr lang="en-GB" sz="1600" b="0" i="0" u="none" strike="noStrike">
                        <a:solidFill>
                          <a:srgbClr val="000000"/>
                        </a:solidFill>
                        <a:effectLst/>
                        <a:latin typeface="Symbol" panose="05050102010706020507" pitchFamily="18" charset="2"/>
                      </a:endParaRPr>
                    </a:p>
                  </a:txBody>
                  <a:tcPr marL="5143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943432740"/>
                  </a:ext>
                </a:extLst>
              </a:tr>
              <a:tr h="626601">
                <a:tc>
                  <a:txBody>
                    <a:bodyPr/>
                    <a:lstStyle/>
                    <a:p>
                      <a:pPr marL="285750" indent="-285750" algn="l" fontAlgn="ctr">
                        <a:buFont typeface="Wingdings" panose="05000000000000000000" pitchFamily="2" charset="2"/>
                        <a:buChar char="ü"/>
                      </a:pPr>
                      <a:r>
                        <a:rPr lang="de-DE" sz="1600" u="none" strike="noStrike">
                          <a:effectLst/>
                        </a:rPr>
                        <a:t>Geographic Information Systems (GIS) expert / Geographer</a:t>
                      </a:r>
                      <a:endParaRPr lang="de-DE" sz="1600" b="0" i="0" u="none" strike="noStrike">
                        <a:solidFill>
                          <a:srgbClr val="000000"/>
                        </a:solidFill>
                        <a:effectLst/>
                        <a:latin typeface="Symbol" panose="05050102010706020507" pitchFamily="18" charset="2"/>
                      </a:endParaRPr>
                    </a:p>
                  </a:txBody>
                  <a:tcPr marL="5143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757864238"/>
                  </a:ext>
                </a:extLst>
              </a:tr>
              <a:tr h="339055">
                <a:tc>
                  <a:txBody>
                    <a:bodyPr/>
                    <a:lstStyle/>
                    <a:p>
                      <a:pPr marL="285750" indent="-285750" algn="l" fontAlgn="ctr">
                        <a:buFont typeface="Wingdings" panose="05000000000000000000" pitchFamily="2" charset="2"/>
                        <a:buChar char="ü"/>
                      </a:pPr>
                      <a:r>
                        <a:rPr lang="en-GB" sz="1600" u="none" strike="noStrike">
                          <a:effectLst/>
                        </a:rPr>
                        <a:t>High consequence infectious diseases expert</a:t>
                      </a:r>
                      <a:endParaRPr lang="en-GB" sz="1600" b="0" i="0" u="none" strike="noStrike">
                        <a:solidFill>
                          <a:srgbClr val="000000"/>
                        </a:solidFill>
                        <a:effectLst/>
                        <a:latin typeface="Symbol" panose="05050102010706020507" pitchFamily="18" charset="2"/>
                      </a:endParaRPr>
                    </a:p>
                  </a:txBody>
                  <a:tcPr marL="5143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454208455"/>
                  </a:ext>
                </a:extLst>
              </a:tr>
              <a:tr h="559440">
                <a:tc>
                  <a:txBody>
                    <a:bodyPr/>
                    <a:lstStyle/>
                    <a:p>
                      <a:pPr marL="285750" indent="-285750" algn="l" fontAlgn="ctr">
                        <a:buFont typeface="Wingdings" panose="05000000000000000000" pitchFamily="2" charset="2"/>
                        <a:buChar char="ü"/>
                      </a:pPr>
                      <a:r>
                        <a:rPr lang="en-GB" sz="1600" u="none" strike="noStrike">
                          <a:effectLst/>
                        </a:rPr>
                        <a:t>Water and sanitation (WASH) experts / Water system expert</a:t>
                      </a:r>
                      <a:endParaRPr lang="en-GB" sz="1600" b="0" i="0" u="none" strike="noStrike">
                        <a:solidFill>
                          <a:srgbClr val="000000"/>
                        </a:solidFill>
                        <a:effectLst/>
                        <a:latin typeface="Symbol" panose="05050102010706020507" pitchFamily="18" charset="2"/>
                      </a:endParaRPr>
                    </a:p>
                  </a:txBody>
                  <a:tcPr marL="5143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547791389"/>
                  </a:ext>
                </a:extLst>
              </a:tr>
              <a:tr h="339055">
                <a:tc>
                  <a:txBody>
                    <a:bodyPr/>
                    <a:lstStyle/>
                    <a:p>
                      <a:pPr marL="285750" indent="-285750" algn="l" fontAlgn="b">
                        <a:buFont typeface="Wingdings" panose="05000000000000000000" pitchFamily="2" charset="2"/>
                        <a:buChar char="ü"/>
                      </a:pPr>
                      <a:r>
                        <a:rPr lang="en-GB" sz="1600" u="none" strike="noStrike">
                          <a:effectLst/>
                        </a:rPr>
                        <a:t>One health expert</a:t>
                      </a:r>
                      <a:endParaRPr lang="en-GB" sz="1600" b="0" i="0" u="none" strike="noStrike">
                        <a:solidFill>
                          <a:srgbClr val="000000"/>
                        </a:solidFill>
                        <a:effectLst/>
                        <a:latin typeface="Tahoma" panose="020B0604030504040204" pitchFamily="34" charset="0"/>
                      </a:endParaRPr>
                    </a:p>
                  </a:txBody>
                  <a:tcPr marL="514350"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79575701"/>
                  </a:ext>
                </a:extLst>
              </a:tr>
            </a:tbl>
          </a:graphicData>
        </a:graphic>
      </p:graphicFrame>
      <p:sp>
        <p:nvSpPr>
          <p:cNvPr id="8" name="Oval 7">
            <a:extLst>
              <a:ext uri="{FF2B5EF4-FFF2-40B4-BE49-F238E27FC236}">
                <a16:creationId xmlns:a16="http://schemas.microsoft.com/office/drawing/2014/main" id="{A23539E8-0286-1737-D344-B7E67679C573}"/>
              </a:ext>
            </a:extLst>
          </p:cNvPr>
          <p:cNvSpPr/>
          <p:nvPr/>
        </p:nvSpPr>
        <p:spPr>
          <a:xfrm>
            <a:off x="277091" y="4350327"/>
            <a:ext cx="1283854" cy="314037"/>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E5F849D8-C9FA-F2F6-2F18-F0F8CD545944}"/>
              </a:ext>
            </a:extLst>
          </p:cNvPr>
          <p:cNvCxnSpPr>
            <a:stCxn id="8" idx="6"/>
          </p:cNvCxnSpPr>
          <p:nvPr/>
        </p:nvCxnSpPr>
        <p:spPr>
          <a:xfrm flipV="1">
            <a:off x="1560945" y="4507345"/>
            <a:ext cx="4368800" cy="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F0F8D42-B159-968F-B5EC-29D16A881D48}"/>
              </a:ext>
            </a:extLst>
          </p:cNvPr>
          <p:cNvSpPr txBox="1"/>
          <p:nvPr/>
        </p:nvSpPr>
        <p:spPr>
          <a:xfrm>
            <a:off x="3722255" y="4510475"/>
            <a:ext cx="2198672" cy="307777"/>
          </a:xfrm>
          <a:prstGeom prst="rect">
            <a:avLst/>
          </a:prstGeom>
          <a:noFill/>
        </p:spPr>
        <p:txBody>
          <a:bodyPr wrap="square" rtlCol="0">
            <a:spAutoFit/>
          </a:bodyPr>
          <a:lstStyle/>
          <a:p>
            <a:r>
              <a:rPr lang="en-GB" sz="1400" i="1"/>
              <a:t>+ n years of experience</a:t>
            </a:r>
          </a:p>
        </p:txBody>
      </p:sp>
    </p:spTree>
    <p:extLst>
      <p:ext uri="{BB962C8B-B14F-4D97-AF65-F5344CB8AC3E}">
        <p14:creationId xmlns:p14="http://schemas.microsoft.com/office/powerpoint/2010/main" val="15433654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A349-DC05-D2A3-5A44-4E6675D7E80C}"/>
              </a:ext>
            </a:extLst>
          </p:cNvPr>
          <p:cNvSpPr>
            <a:spLocks noGrp="1"/>
          </p:cNvSpPr>
          <p:nvPr>
            <p:ph type="title"/>
          </p:nvPr>
        </p:nvSpPr>
        <p:spPr>
          <a:xfrm>
            <a:off x="432000" y="223936"/>
            <a:ext cx="10354188" cy="542682"/>
          </a:xfrm>
        </p:spPr>
        <p:txBody>
          <a:bodyPr/>
          <a:lstStyle/>
          <a:p>
            <a:r>
              <a:rPr lang="en-GB"/>
              <a:t>What is asked to register in the pool?</a:t>
            </a:r>
          </a:p>
        </p:txBody>
      </p:sp>
      <p:graphicFrame>
        <p:nvGraphicFramePr>
          <p:cNvPr id="6" name="Content Placeholder 5">
            <a:extLst>
              <a:ext uri="{FF2B5EF4-FFF2-40B4-BE49-F238E27FC236}">
                <a16:creationId xmlns:a16="http://schemas.microsoft.com/office/drawing/2014/main" id="{B3885812-CBB6-464E-4902-6C6D8F578C5A}"/>
              </a:ext>
            </a:extLst>
          </p:cNvPr>
          <p:cNvGraphicFramePr>
            <a:graphicFrameLocks noGrp="1"/>
          </p:cNvGraphicFramePr>
          <p:nvPr>
            <p:ph idx="1"/>
            <p:extLst>
              <p:ext uri="{D42A27DB-BD31-4B8C-83A1-F6EECF244321}">
                <p14:modId xmlns:p14="http://schemas.microsoft.com/office/powerpoint/2010/main" val="1451226287"/>
              </p:ext>
            </p:extLst>
          </p:nvPr>
        </p:nvGraphicFramePr>
        <p:xfrm>
          <a:off x="407438" y="1040314"/>
          <a:ext cx="4604004" cy="5452290"/>
        </p:xfrm>
        <a:graphic>
          <a:graphicData uri="http://schemas.openxmlformats.org/drawingml/2006/table">
            <a:tbl>
              <a:tblPr>
                <a:tableStyleId>{3B4B98B0-60AC-42C2-AFA5-B58CD77FA1E5}</a:tableStyleId>
              </a:tblPr>
              <a:tblGrid>
                <a:gridCol w="2160000">
                  <a:extLst>
                    <a:ext uri="{9D8B030D-6E8A-4147-A177-3AD203B41FA5}">
                      <a16:colId xmlns:a16="http://schemas.microsoft.com/office/drawing/2014/main" val="1971505529"/>
                    </a:ext>
                  </a:extLst>
                </a:gridCol>
                <a:gridCol w="2444004">
                  <a:extLst>
                    <a:ext uri="{9D8B030D-6E8A-4147-A177-3AD203B41FA5}">
                      <a16:colId xmlns:a16="http://schemas.microsoft.com/office/drawing/2014/main" val="257905146"/>
                    </a:ext>
                  </a:extLst>
                </a:gridCol>
              </a:tblGrid>
              <a:tr h="221795">
                <a:tc>
                  <a:txBody>
                    <a:bodyPr/>
                    <a:lstStyle/>
                    <a:p>
                      <a:pPr algn="l" fontAlgn="b"/>
                      <a:r>
                        <a:rPr lang="en-GB" sz="1600" b="1" u="none" strike="noStrike">
                          <a:effectLst/>
                        </a:rPr>
                        <a:t>Personal details</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Surname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153306893"/>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Firstname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399227855"/>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Address</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1742476767"/>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City</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064452174"/>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Country</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528358535"/>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e-mail</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1929588882"/>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e-mail 2</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013386789"/>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Mobile phone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994871995"/>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phone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519799933"/>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Date of birth</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969545478"/>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Address</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434696242"/>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Passport citizenship</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488323424"/>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Organisation/workplace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881749347"/>
                  </a:ext>
                </a:extLst>
              </a:tr>
              <a:tr h="330474">
                <a:tc>
                  <a:txBody>
                    <a:bodyPr/>
                    <a:lstStyle/>
                    <a:p>
                      <a:pPr algn="l" fontAlgn="b"/>
                      <a:r>
                        <a:rPr lang="en-GB" sz="1600" b="1" u="none" strike="noStrike">
                          <a:effectLst/>
                        </a:rPr>
                        <a:t>Expertise</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243212608"/>
                  </a:ext>
                </a:extLst>
              </a:tr>
              <a:tr h="354872">
                <a:tc>
                  <a:txBody>
                    <a:bodyPr/>
                    <a:lstStyle/>
                    <a:p>
                      <a:pPr algn="l" fontAlgn="b"/>
                      <a:r>
                        <a:rPr lang="en-GB" sz="1600" b="1" u="none" strike="noStrike">
                          <a:effectLst/>
                        </a:rPr>
                        <a:t>Disease group</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991653702"/>
                  </a:ext>
                </a:extLst>
              </a:tr>
              <a:tr h="354872">
                <a:tc>
                  <a:txBody>
                    <a:bodyPr/>
                    <a:lstStyle/>
                    <a:p>
                      <a:pPr algn="l" fontAlgn="b"/>
                      <a:r>
                        <a:rPr lang="en-GB" sz="1600" b="1" u="none" strike="noStrike">
                          <a:effectLst/>
                        </a:rPr>
                        <a:t>Areas of competence</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895866608"/>
                  </a:ext>
                </a:extLst>
              </a:tr>
              <a:tr h="330474">
                <a:tc>
                  <a:txBody>
                    <a:bodyPr/>
                    <a:lstStyle/>
                    <a:p>
                      <a:pPr algn="l" fontAlgn="b"/>
                      <a:r>
                        <a:rPr lang="en-GB" sz="1600" b="1" u="none" strike="noStrike">
                          <a:effectLst/>
                        </a:rPr>
                        <a:t>Language</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1724226751"/>
                  </a:ext>
                </a:extLst>
              </a:tr>
              <a:tr h="435458">
                <a:tc>
                  <a:txBody>
                    <a:bodyPr/>
                    <a:lstStyle/>
                    <a:p>
                      <a:pPr algn="l" fontAlgn="b"/>
                      <a:r>
                        <a:rPr lang="en-GB" sz="1600" b="1" u="none" strike="noStrike">
                          <a:effectLst/>
                        </a:rPr>
                        <a:t>Upload CV</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698265463"/>
                  </a:ext>
                </a:extLst>
              </a:tr>
              <a:tr h="363744">
                <a:tc>
                  <a:txBody>
                    <a:bodyPr/>
                    <a:lstStyle/>
                    <a:p>
                      <a:pPr algn="l" fontAlgn="b"/>
                      <a:r>
                        <a:rPr lang="en-GB" sz="1600" b="1" u="none" strike="noStrike">
                          <a:effectLst/>
                        </a:rPr>
                        <a:t>DoI</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744409172"/>
                  </a:ext>
                </a:extLst>
              </a:tr>
            </a:tbl>
          </a:graphicData>
        </a:graphic>
      </p:graphicFrame>
      <p:sp>
        <p:nvSpPr>
          <p:cNvPr id="5" name="Slide Number Placeholder 4">
            <a:extLst>
              <a:ext uri="{FF2B5EF4-FFF2-40B4-BE49-F238E27FC236}">
                <a16:creationId xmlns:a16="http://schemas.microsoft.com/office/drawing/2014/main" id="{A4AD757E-48ED-8B47-4352-706086C3AB50}"/>
              </a:ext>
            </a:extLst>
          </p:cNvPr>
          <p:cNvSpPr>
            <a:spLocks noGrp="1"/>
          </p:cNvSpPr>
          <p:nvPr>
            <p:ph type="sldNum" sz="quarter" idx="12"/>
          </p:nvPr>
        </p:nvSpPr>
        <p:spPr/>
        <p:txBody>
          <a:bodyPr/>
          <a:lstStyle/>
          <a:p>
            <a:fld id="{F9E29A8E-A0F1-419A-8E8B-A78BF9C70DE8}" type="slidenum">
              <a:rPr lang="en-GB" smtClean="0"/>
              <a:pPr/>
              <a:t>73</a:t>
            </a:fld>
            <a:endParaRPr lang="en-GB"/>
          </a:p>
        </p:txBody>
      </p:sp>
      <p:sp>
        <p:nvSpPr>
          <p:cNvPr id="8" name="Oval 7">
            <a:extLst>
              <a:ext uri="{FF2B5EF4-FFF2-40B4-BE49-F238E27FC236}">
                <a16:creationId xmlns:a16="http://schemas.microsoft.com/office/drawing/2014/main" id="{A23539E8-0286-1737-D344-B7E67679C573}"/>
              </a:ext>
            </a:extLst>
          </p:cNvPr>
          <p:cNvSpPr/>
          <p:nvPr/>
        </p:nvSpPr>
        <p:spPr>
          <a:xfrm>
            <a:off x="267855" y="4645891"/>
            <a:ext cx="1745672" cy="387927"/>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E5F849D8-C9FA-F2F6-2F18-F0F8CD545944}"/>
              </a:ext>
            </a:extLst>
          </p:cNvPr>
          <p:cNvCxnSpPr>
            <a:cxnSpLocks/>
            <a:stCxn id="8" idx="6"/>
          </p:cNvCxnSpPr>
          <p:nvPr/>
        </p:nvCxnSpPr>
        <p:spPr>
          <a:xfrm>
            <a:off x="2013527" y="4839855"/>
            <a:ext cx="4922982" cy="923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615C70CC-8483-A09C-B62B-F6D89C40576F}"/>
              </a:ext>
            </a:extLst>
          </p:cNvPr>
          <p:cNvGraphicFramePr>
            <a:graphicFrameLocks noGrp="1"/>
          </p:cNvGraphicFramePr>
          <p:nvPr>
            <p:extLst>
              <p:ext uri="{D42A27DB-BD31-4B8C-83A1-F6EECF244321}">
                <p14:modId xmlns:p14="http://schemas.microsoft.com/office/powerpoint/2010/main" val="2468651728"/>
              </p:ext>
            </p:extLst>
          </p:nvPr>
        </p:nvGraphicFramePr>
        <p:xfrm>
          <a:off x="6936509" y="1398731"/>
          <a:ext cx="3574472" cy="4410939"/>
        </p:xfrm>
        <a:graphic>
          <a:graphicData uri="http://schemas.openxmlformats.org/drawingml/2006/table">
            <a:tbl>
              <a:tblPr>
                <a:tableStyleId>{72833802-FEF1-4C79-8D5D-14CF1EAF98D9}</a:tableStyleId>
              </a:tblPr>
              <a:tblGrid>
                <a:gridCol w="3574472">
                  <a:extLst>
                    <a:ext uri="{9D8B030D-6E8A-4147-A177-3AD203B41FA5}">
                      <a16:colId xmlns:a16="http://schemas.microsoft.com/office/drawing/2014/main" val="3641987876"/>
                    </a:ext>
                  </a:extLst>
                </a:gridCol>
              </a:tblGrid>
              <a:tr h="339303">
                <a:tc>
                  <a:txBody>
                    <a:bodyPr/>
                    <a:lstStyle/>
                    <a:p>
                      <a:pPr algn="l" fontAlgn="ctr"/>
                      <a:r>
                        <a:rPr lang="en-GB" sz="1600" u="none" strike="noStrike">
                          <a:effectLst/>
                        </a:rPr>
                        <a:t>AMR</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479789992"/>
                  </a:ext>
                </a:extLst>
              </a:tr>
              <a:tr h="339303">
                <a:tc>
                  <a:txBody>
                    <a:bodyPr/>
                    <a:lstStyle/>
                    <a:p>
                      <a:pPr algn="l" fontAlgn="ctr"/>
                      <a:r>
                        <a:rPr lang="en-GB" sz="1600" u="none" strike="noStrike">
                          <a:effectLst/>
                        </a:rPr>
                        <a:t>Emerging diseases</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627151083"/>
                  </a:ext>
                </a:extLst>
              </a:tr>
              <a:tr h="339303">
                <a:tc>
                  <a:txBody>
                    <a:bodyPr/>
                    <a:lstStyle/>
                    <a:p>
                      <a:pPr algn="l" fontAlgn="ctr"/>
                      <a:r>
                        <a:rPr lang="en-GB" sz="1600" u="none" strike="noStrike">
                          <a:effectLst/>
                        </a:rPr>
                        <a:t>FWD</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652655022"/>
                  </a:ext>
                </a:extLst>
              </a:tr>
              <a:tr h="339303">
                <a:tc>
                  <a:txBody>
                    <a:bodyPr/>
                    <a:lstStyle/>
                    <a:p>
                      <a:pPr algn="l" fontAlgn="ctr"/>
                      <a:r>
                        <a:rPr lang="en-GB" sz="1600" u="none" strike="noStrike">
                          <a:effectLst/>
                        </a:rPr>
                        <a:t>HAI</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992786214"/>
                  </a:ext>
                </a:extLst>
              </a:tr>
              <a:tr h="339303">
                <a:tc>
                  <a:txBody>
                    <a:bodyPr/>
                    <a:lstStyle/>
                    <a:p>
                      <a:pPr algn="l" fontAlgn="ctr"/>
                      <a:r>
                        <a:rPr lang="en-GB" sz="1600" u="none" strike="noStrike">
                          <a:effectLst/>
                        </a:rPr>
                        <a:t>Influenza</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4144762687"/>
                  </a:ext>
                </a:extLst>
              </a:tr>
              <a:tr h="339303">
                <a:tc>
                  <a:txBody>
                    <a:bodyPr/>
                    <a:lstStyle/>
                    <a:p>
                      <a:pPr algn="l" fontAlgn="ctr"/>
                      <a:r>
                        <a:rPr lang="en-GB" sz="1600" u="none" strike="noStrike">
                          <a:effectLst/>
                        </a:rPr>
                        <a:t>Respiratory diseases</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835477055"/>
                  </a:ext>
                </a:extLst>
              </a:tr>
              <a:tr h="339303">
                <a:tc>
                  <a:txBody>
                    <a:bodyPr/>
                    <a:lstStyle/>
                    <a:p>
                      <a:pPr algn="l" fontAlgn="ctr"/>
                      <a:r>
                        <a:rPr lang="en-GB" sz="1600" u="none" strike="noStrike">
                          <a:effectLst/>
                        </a:rPr>
                        <a:t>Sexually transmitted infection</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790865126"/>
                  </a:ext>
                </a:extLst>
              </a:tr>
              <a:tr h="339303">
                <a:tc>
                  <a:txBody>
                    <a:bodyPr/>
                    <a:lstStyle/>
                    <a:p>
                      <a:pPr algn="l" fontAlgn="ctr"/>
                      <a:r>
                        <a:rPr lang="en-GB" sz="1600" u="none" strike="noStrike">
                          <a:effectLst/>
                        </a:rPr>
                        <a:t>Tropical diseases</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339485266"/>
                  </a:ext>
                </a:extLst>
              </a:tr>
              <a:tr h="339303">
                <a:tc>
                  <a:txBody>
                    <a:bodyPr/>
                    <a:lstStyle/>
                    <a:p>
                      <a:pPr algn="l" fontAlgn="ctr"/>
                      <a:r>
                        <a:rPr lang="en-GB" sz="1600" u="none" strike="noStrike">
                          <a:effectLst/>
                        </a:rPr>
                        <a:t>TB</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992426498"/>
                  </a:ext>
                </a:extLst>
              </a:tr>
              <a:tr h="339303">
                <a:tc>
                  <a:txBody>
                    <a:bodyPr/>
                    <a:lstStyle/>
                    <a:p>
                      <a:pPr algn="l" fontAlgn="ctr"/>
                      <a:r>
                        <a:rPr lang="en-GB" sz="1600" u="none" strike="noStrike">
                          <a:effectLst/>
                        </a:rPr>
                        <a:t>Vaccine preventable diseases</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157088703"/>
                  </a:ext>
                </a:extLst>
              </a:tr>
              <a:tr h="339303">
                <a:tc>
                  <a:txBody>
                    <a:bodyPr/>
                    <a:lstStyle/>
                    <a:p>
                      <a:pPr algn="l" fontAlgn="ctr"/>
                      <a:r>
                        <a:rPr lang="en-GB" sz="1600" u="none" strike="noStrike">
                          <a:effectLst/>
                        </a:rPr>
                        <a:t>Vector-borne disease</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4258884011"/>
                  </a:ext>
                </a:extLst>
              </a:tr>
              <a:tr h="339303">
                <a:tc>
                  <a:txBody>
                    <a:bodyPr/>
                    <a:lstStyle/>
                    <a:p>
                      <a:pPr algn="l" fontAlgn="ctr"/>
                      <a:r>
                        <a:rPr lang="en-GB" sz="1600" u="none" strike="noStrike">
                          <a:effectLst/>
                        </a:rPr>
                        <a:t>Viral hepatitis</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937023823"/>
                  </a:ext>
                </a:extLst>
              </a:tr>
              <a:tr h="339303">
                <a:tc>
                  <a:txBody>
                    <a:bodyPr/>
                    <a:lstStyle/>
                    <a:p>
                      <a:pPr algn="l" fontAlgn="ctr"/>
                      <a:r>
                        <a:rPr lang="en-GB" sz="1600" u="none" strike="noStrike">
                          <a:effectLst/>
                        </a:rPr>
                        <a:t>Zoonosis</a:t>
                      </a:r>
                      <a:endParaRPr lang="en-GB" sz="1600" b="0" i="0" u="none" strike="noStrike">
                        <a:solidFill>
                          <a:srgbClr val="000000"/>
                        </a:solidFill>
                        <a:effectLst/>
                        <a:latin typeface="Calibri" panose="020F0502020204030204" pitchFamily="34" charset="0"/>
                      </a:endParaRPr>
                    </a:p>
                  </a:txBody>
                  <a:tcPr marL="171450"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58268414"/>
                  </a:ext>
                </a:extLst>
              </a:tr>
            </a:tbl>
          </a:graphicData>
        </a:graphic>
      </p:graphicFrame>
    </p:spTree>
    <p:extLst>
      <p:ext uri="{BB962C8B-B14F-4D97-AF65-F5344CB8AC3E}">
        <p14:creationId xmlns:p14="http://schemas.microsoft.com/office/powerpoint/2010/main" val="31635380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A349-DC05-D2A3-5A44-4E6675D7E80C}"/>
              </a:ext>
            </a:extLst>
          </p:cNvPr>
          <p:cNvSpPr>
            <a:spLocks noGrp="1"/>
          </p:cNvSpPr>
          <p:nvPr>
            <p:ph type="title"/>
          </p:nvPr>
        </p:nvSpPr>
        <p:spPr>
          <a:xfrm>
            <a:off x="432000" y="223936"/>
            <a:ext cx="10354188" cy="542682"/>
          </a:xfrm>
        </p:spPr>
        <p:txBody>
          <a:bodyPr/>
          <a:lstStyle/>
          <a:p>
            <a:r>
              <a:rPr lang="en-GB"/>
              <a:t>What is asked to register in the pool?</a:t>
            </a:r>
          </a:p>
        </p:txBody>
      </p:sp>
      <p:graphicFrame>
        <p:nvGraphicFramePr>
          <p:cNvPr id="6" name="Content Placeholder 5">
            <a:extLst>
              <a:ext uri="{FF2B5EF4-FFF2-40B4-BE49-F238E27FC236}">
                <a16:creationId xmlns:a16="http://schemas.microsoft.com/office/drawing/2014/main" id="{B3885812-CBB6-464E-4902-6C6D8F578C5A}"/>
              </a:ext>
            </a:extLst>
          </p:cNvPr>
          <p:cNvGraphicFramePr>
            <a:graphicFrameLocks noGrp="1"/>
          </p:cNvGraphicFramePr>
          <p:nvPr>
            <p:ph idx="1"/>
            <p:extLst>
              <p:ext uri="{D42A27DB-BD31-4B8C-83A1-F6EECF244321}">
                <p14:modId xmlns:p14="http://schemas.microsoft.com/office/powerpoint/2010/main" val="1970563607"/>
              </p:ext>
            </p:extLst>
          </p:nvPr>
        </p:nvGraphicFramePr>
        <p:xfrm>
          <a:off x="407438" y="1040314"/>
          <a:ext cx="4604004" cy="5452290"/>
        </p:xfrm>
        <a:graphic>
          <a:graphicData uri="http://schemas.openxmlformats.org/drawingml/2006/table">
            <a:tbl>
              <a:tblPr>
                <a:tableStyleId>{3B4B98B0-60AC-42C2-AFA5-B58CD77FA1E5}</a:tableStyleId>
              </a:tblPr>
              <a:tblGrid>
                <a:gridCol w="2160000">
                  <a:extLst>
                    <a:ext uri="{9D8B030D-6E8A-4147-A177-3AD203B41FA5}">
                      <a16:colId xmlns:a16="http://schemas.microsoft.com/office/drawing/2014/main" val="1971505529"/>
                    </a:ext>
                  </a:extLst>
                </a:gridCol>
                <a:gridCol w="2444004">
                  <a:extLst>
                    <a:ext uri="{9D8B030D-6E8A-4147-A177-3AD203B41FA5}">
                      <a16:colId xmlns:a16="http://schemas.microsoft.com/office/drawing/2014/main" val="257905146"/>
                    </a:ext>
                  </a:extLst>
                </a:gridCol>
              </a:tblGrid>
              <a:tr h="221795">
                <a:tc>
                  <a:txBody>
                    <a:bodyPr/>
                    <a:lstStyle/>
                    <a:p>
                      <a:pPr algn="l" fontAlgn="b"/>
                      <a:r>
                        <a:rPr lang="en-GB" sz="1600" b="1" u="none" strike="noStrike">
                          <a:effectLst/>
                        </a:rPr>
                        <a:t>Personal details</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Surname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153306893"/>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Firstname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399227855"/>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Address</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1742476767"/>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City</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064452174"/>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Country</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528358535"/>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e-mail</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1929588882"/>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e-mail 2</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013386789"/>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Mobile phone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994871995"/>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phone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519799933"/>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Date of birth</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969545478"/>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Address</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434696242"/>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Passport citizenship</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488323424"/>
                  </a:ext>
                </a:extLst>
              </a:tr>
              <a:tr h="221795">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Organisation/workplace</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881749347"/>
                  </a:ext>
                </a:extLst>
              </a:tr>
              <a:tr h="330474">
                <a:tc>
                  <a:txBody>
                    <a:bodyPr/>
                    <a:lstStyle/>
                    <a:p>
                      <a:pPr algn="l" fontAlgn="b"/>
                      <a:r>
                        <a:rPr lang="en-GB" sz="1600" b="1" u="none" strike="noStrike">
                          <a:effectLst/>
                        </a:rPr>
                        <a:t>Expertise</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243212608"/>
                  </a:ext>
                </a:extLst>
              </a:tr>
              <a:tr h="354872">
                <a:tc>
                  <a:txBody>
                    <a:bodyPr/>
                    <a:lstStyle/>
                    <a:p>
                      <a:pPr algn="l" fontAlgn="b"/>
                      <a:r>
                        <a:rPr lang="en-GB" sz="1600" b="1" u="none" strike="noStrike">
                          <a:effectLst/>
                        </a:rPr>
                        <a:t>Disease group</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991653702"/>
                  </a:ext>
                </a:extLst>
              </a:tr>
              <a:tr h="354872">
                <a:tc>
                  <a:txBody>
                    <a:bodyPr/>
                    <a:lstStyle/>
                    <a:p>
                      <a:pPr algn="l" fontAlgn="b"/>
                      <a:r>
                        <a:rPr lang="en-GB" sz="1600" b="1" u="none" strike="noStrike">
                          <a:effectLst/>
                        </a:rPr>
                        <a:t>Areas of competence</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895866608"/>
                  </a:ext>
                </a:extLst>
              </a:tr>
              <a:tr h="330474">
                <a:tc>
                  <a:txBody>
                    <a:bodyPr/>
                    <a:lstStyle/>
                    <a:p>
                      <a:pPr algn="l" fontAlgn="b"/>
                      <a:r>
                        <a:rPr lang="en-GB" sz="1600" b="1" u="none" strike="noStrike">
                          <a:effectLst/>
                        </a:rPr>
                        <a:t>Language</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1724226751"/>
                  </a:ext>
                </a:extLst>
              </a:tr>
              <a:tr h="435458">
                <a:tc>
                  <a:txBody>
                    <a:bodyPr/>
                    <a:lstStyle/>
                    <a:p>
                      <a:pPr algn="l" fontAlgn="b"/>
                      <a:r>
                        <a:rPr lang="en-GB" sz="1600" b="1" u="none" strike="noStrike">
                          <a:effectLst/>
                        </a:rPr>
                        <a:t>Upload CV</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2698265463"/>
                  </a:ext>
                </a:extLst>
              </a:tr>
              <a:tr h="363744">
                <a:tc>
                  <a:txBody>
                    <a:bodyPr/>
                    <a:lstStyle/>
                    <a:p>
                      <a:pPr algn="l" fontAlgn="b"/>
                      <a:r>
                        <a:rPr lang="en-GB" sz="1600" b="1" u="none" strike="noStrike">
                          <a:effectLst/>
                        </a:rPr>
                        <a:t>DoI</a:t>
                      </a:r>
                      <a:endParaRPr lang="en-GB" sz="1600" b="1" i="0" u="none" strike="noStrike">
                        <a:solidFill>
                          <a:srgbClr val="000000"/>
                        </a:solidFill>
                        <a:effectLst/>
                        <a:latin typeface="Calibri" panose="020F0502020204030204" pitchFamily="34" charset="0"/>
                      </a:endParaRPr>
                    </a:p>
                  </a:txBody>
                  <a:tcPr marL="8652" marR="8652" marT="8652" marB="0" anchor="ctr"/>
                </a:tc>
                <a:tc>
                  <a:txBody>
                    <a:bodyPr/>
                    <a:lstStyle/>
                    <a:p>
                      <a:pPr algn="l" fontAlgn="b"/>
                      <a:endParaRPr lang="en-GB" sz="1600" b="0" i="0" u="none" strike="noStrike">
                        <a:solidFill>
                          <a:srgbClr val="000000"/>
                        </a:solidFill>
                        <a:effectLst/>
                        <a:latin typeface="Calibri" panose="020F0502020204030204" pitchFamily="34" charset="0"/>
                      </a:endParaRPr>
                    </a:p>
                  </a:txBody>
                  <a:tcPr marL="8652" marR="8652" marT="8652" marB="0" anchor="ctr"/>
                </a:tc>
                <a:extLst>
                  <a:ext uri="{0D108BD9-81ED-4DB2-BD59-A6C34878D82A}">
                    <a16:rowId xmlns:a16="http://schemas.microsoft.com/office/drawing/2014/main" val="3744409172"/>
                  </a:ext>
                </a:extLst>
              </a:tr>
            </a:tbl>
          </a:graphicData>
        </a:graphic>
      </p:graphicFrame>
      <p:sp>
        <p:nvSpPr>
          <p:cNvPr id="5" name="Slide Number Placeholder 4">
            <a:extLst>
              <a:ext uri="{FF2B5EF4-FFF2-40B4-BE49-F238E27FC236}">
                <a16:creationId xmlns:a16="http://schemas.microsoft.com/office/drawing/2014/main" id="{A4AD757E-48ED-8B47-4352-706086C3AB50}"/>
              </a:ext>
            </a:extLst>
          </p:cNvPr>
          <p:cNvSpPr>
            <a:spLocks noGrp="1"/>
          </p:cNvSpPr>
          <p:nvPr>
            <p:ph type="sldNum" sz="quarter" idx="12"/>
          </p:nvPr>
        </p:nvSpPr>
        <p:spPr/>
        <p:txBody>
          <a:bodyPr/>
          <a:lstStyle/>
          <a:p>
            <a:fld id="{F9E29A8E-A0F1-419A-8E8B-A78BF9C70DE8}" type="slidenum">
              <a:rPr lang="en-GB" smtClean="0"/>
              <a:pPr/>
              <a:t>74</a:t>
            </a:fld>
            <a:endParaRPr lang="en-GB"/>
          </a:p>
        </p:txBody>
      </p:sp>
      <p:sp>
        <p:nvSpPr>
          <p:cNvPr id="8" name="Oval 7">
            <a:extLst>
              <a:ext uri="{FF2B5EF4-FFF2-40B4-BE49-F238E27FC236}">
                <a16:creationId xmlns:a16="http://schemas.microsoft.com/office/drawing/2014/main" id="{A23539E8-0286-1737-D344-B7E67679C573}"/>
              </a:ext>
            </a:extLst>
          </p:cNvPr>
          <p:cNvSpPr/>
          <p:nvPr/>
        </p:nvSpPr>
        <p:spPr>
          <a:xfrm>
            <a:off x="175493" y="4978399"/>
            <a:ext cx="2650837" cy="422609"/>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E5F849D8-C9FA-F2F6-2F18-F0F8CD545944}"/>
              </a:ext>
            </a:extLst>
          </p:cNvPr>
          <p:cNvCxnSpPr>
            <a:cxnSpLocks/>
            <a:stCxn id="8" idx="6"/>
          </p:cNvCxnSpPr>
          <p:nvPr/>
        </p:nvCxnSpPr>
        <p:spPr>
          <a:xfrm>
            <a:off x="2826330" y="5189704"/>
            <a:ext cx="3785462"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839E89F4-AC15-8C4B-16AD-819EB1CF8465}"/>
              </a:ext>
            </a:extLst>
          </p:cNvPr>
          <p:cNvGraphicFramePr>
            <a:graphicFrameLocks noGrp="1"/>
          </p:cNvGraphicFramePr>
          <p:nvPr>
            <p:extLst>
              <p:ext uri="{D42A27DB-BD31-4B8C-83A1-F6EECF244321}">
                <p14:modId xmlns:p14="http://schemas.microsoft.com/office/powerpoint/2010/main" val="1512684375"/>
              </p:ext>
            </p:extLst>
          </p:nvPr>
        </p:nvGraphicFramePr>
        <p:xfrm>
          <a:off x="6611792" y="766618"/>
          <a:ext cx="4822825" cy="5957464"/>
        </p:xfrm>
        <a:graphic>
          <a:graphicData uri="http://schemas.openxmlformats.org/drawingml/2006/table">
            <a:tbl>
              <a:tblPr>
                <a:tableStyleId>{69012ECD-51FC-41F1-AA8D-1B2483CD663E}</a:tableStyleId>
              </a:tblPr>
              <a:tblGrid>
                <a:gridCol w="4822825">
                  <a:extLst>
                    <a:ext uri="{9D8B030D-6E8A-4147-A177-3AD203B41FA5}">
                      <a16:colId xmlns:a16="http://schemas.microsoft.com/office/drawing/2014/main" val="3575156280"/>
                    </a:ext>
                  </a:extLst>
                </a:gridCol>
              </a:tblGrid>
              <a:tr h="198085">
                <a:tc>
                  <a:txBody>
                    <a:bodyPr/>
                    <a:lstStyle/>
                    <a:p>
                      <a:pPr algn="l" fontAlgn="ctr"/>
                      <a:r>
                        <a:rPr lang="en-GB" sz="1200" u="none" strike="noStrike">
                          <a:effectLst/>
                        </a:rPr>
                        <a:t>Behavioural and social sciences </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308489609"/>
                  </a:ext>
                </a:extLst>
              </a:tr>
              <a:tr h="198085">
                <a:tc>
                  <a:txBody>
                    <a:bodyPr/>
                    <a:lstStyle/>
                    <a:p>
                      <a:pPr algn="l" fontAlgn="ctr"/>
                      <a:r>
                        <a:rPr lang="en-GB" sz="1200" u="none" strike="noStrike">
                          <a:effectLst/>
                        </a:rPr>
                        <a:t>Bioinformatics</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106443980"/>
                  </a:ext>
                </a:extLst>
              </a:tr>
              <a:tr h="198085">
                <a:tc>
                  <a:txBody>
                    <a:bodyPr/>
                    <a:lstStyle/>
                    <a:p>
                      <a:pPr algn="l" fontAlgn="ctr"/>
                      <a:r>
                        <a:rPr lang="en-GB" sz="1200" u="none" strike="noStrike">
                          <a:effectLst/>
                        </a:rPr>
                        <a:t>Biosafety and biosecurity</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750627801"/>
                  </a:ext>
                </a:extLst>
              </a:tr>
              <a:tr h="198085">
                <a:tc>
                  <a:txBody>
                    <a:bodyPr/>
                    <a:lstStyle/>
                    <a:p>
                      <a:pPr algn="l" fontAlgn="ctr"/>
                      <a:r>
                        <a:rPr lang="en-GB" sz="1200" u="none" strike="noStrike">
                          <a:effectLst/>
                        </a:rPr>
                        <a:t>Data analyses</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626269121"/>
                  </a:ext>
                </a:extLst>
              </a:tr>
              <a:tr h="198085">
                <a:tc>
                  <a:txBody>
                    <a:bodyPr/>
                    <a:lstStyle/>
                    <a:p>
                      <a:pPr algn="l" fontAlgn="ctr"/>
                      <a:r>
                        <a:rPr lang="en-GB" sz="1200" u="none" strike="noStrike">
                          <a:effectLst/>
                        </a:rPr>
                        <a:t>Data management</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822291395"/>
                  </a:ext>
                </a:extLst>
              </a:tr>
              <a:tr h="198085">
                <a:tc>
                  <a:txBody>
                    <a:bodyPr/>
                    <a:lstStyle/>
                    <a:p>
                      <a:pPr algn="l" fontAlgn="ctr"/>
                      <a:r>
                        <a:rPr lang="en-GB" sz="1200" u="none" strike="noStrike">
                          <a:effectLst/>
                        </a:rPr>
                        <a:t>Emergency response</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478558060"/>
                  </a:ext>
                </a:extLst>
              </a:tr>
              <a:tr h="198085">
                <a:tc>
                  <a:txBody>
                    <a:bodyPr/>
                    <a:lstStyle/>
                    <a:p>
                      <a:pPr algn="l" fontAlgn="ctr"/>
                      <a:r>
                        <a:rPr lang="en-GB" sz="1200" u="none" strike="noStrike">
                          <a:effectLst/>
                        </a:rPr>
                        <a:t>Emergency response management</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848066166"/>
                  </a:ext>
                </a:extLst>
              </a:tr>
              <a:tr h="198085">
                <a:tc>
                  <a:txBody>
                    <a:bodyPr/>
                    <a:lstStyle/>
                    <a:p>
                      <a:pPr algn="l" fontAlgn="ctr"/>
                      <a:r>
                        <a:rPr lang="en-GB" sz="1200" u="none" strike="noStrike">
                          <a:effectLst/>
                        </a:rPr>
                        <a:t>Environmental health</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000525229"/>
                  </a:ext>
                </a:extLst>
              </a:tr>
              <a:tr h="198085">
                <a:tc>
                  <a:txBody>
                    <a:bodyPr/>
                    <a:lstStyle/>
                    <a:p>
                      <a:pPr algn="l" fontAlgn="ctr"/>
                      <a:r>
                        <a:rPr lang="en-GB" sz="1200" u="none" strike="noStrike">
                          <a:effectLst/>
                        </a:rPr>
                        <a:t>Epidemic intelligence</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610372146"/>
                  </a:ext>
                </a:extLst>
              </a:tr>
              <a:tr h="198085">
                <a:tc>
                  <a:txBody>
                    <a:bodyPr/>
                    <a:lstStyle/>
                    <a:p>
                      <a:pPr algn="l" fontAlgn="ctr"/>
                      <a:r>
                        <a:rPr lang="en-GB" sz="1200" u="none" strike="noStrike">
                          <a:effectLst/>
                        </a:rPr>
                        <a:t>Evidence-based methods</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718681981"/>
                  </a:ext>
                </a:extLst>
              </a:tr>
              <a:tr h="198085">
                <a:tc>
                  <a:txBody>
                    <a:bodyPr/>
                    <a:lstStyle/>
                    <a:p>
                      <a:pPr algn="l" fontAlgn="ctr"/>
                      <a:r>
                        <a:rPr lang="en-GB" sz="1200" u="none" strike="noStrike">
                          <a:effectLst/>
                        </a:rPr>
                        <a:t>Health communication</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970937452"/>
                  </a:ext>
                </a:extLst>
              </a:tr>
              <a:tr h="198085">
                <a:tc>
                  <a:txBody>
                    <a:bodyPr/>
                    <a:lstStyle/>
                    <a:p>
                      <a:pPr algn="l" fontAlgn="ctr"/>
                      <a:r>
                        <a:rPr lang="en-GB" sz="1200" u="none" strike="noStrike">
                          <a:effectLst/>
                        </a:rPr>
                        <a:t>Hygiene and infection control</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64783684"/>
                  </a:ext>
                </a:extLst>
              </a:tr>
              <a:tr h="198085">
                <a:tc>
                  <a:txBody>
                    <a:bodyPr/>
                    <a:lstStyle/>
                    <a:p>
                      <a:pPr algn="l" fontAlgn="ctr"/>
                      <a:r>
                        <a:rPr lang="en-GB" sz="1200" u="none" strike="noStrike">
                          <a:effectLst/>
                        </a:rPr>
                        <a:t>Mathematical modelling</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4171704809"/>
                  </a:ext>
                </a:extLst>
              </a:tr>
              <a:tr h="198085">
                <a:tc>
                  <a:txBody>
                    <a:bodyPr/>
                    <a:lstStyle/>
                    <a:p>
                      <a:pPr algn="l" fontAlgn="ctr"/>
                      <a:r>
                        <a:rPr lang="en-GB" sz="1200" u="none" strike="noStrike">
                          <a:effectLst/>
                        </a:rPr>
                        <a:t>Microbiology</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394800899"/>
                  </a:ext>
                </a:extLst>
              </a:tr>
              <a:tr h="198085">
                <a:tc>
                  <a:txBody>
                    <a:bodyPr/>
                    <a:lstStyle/>
                    <a:p>
                      <a:pPr algn="l" fontAlgn="ctr"/>
                      <a:r>
                        <a:rPr lang="en-GB" sz="1200" u="none" strike="noStrike">
                          <a:effectLst/>
                        </a:rPr>
                        <a:t>One Health</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4013109426"/>
                  </a:ext>
                </a:extLst>
              </a:tr>
              <a:tr h="198085">
                <a:tc>
                  <a:txBody>
                    <a:bodyPr/>
                    <a:lstStyle/>
                    <a:p>
                      <a:pPr algn="l" fontAlgn="ctr"/>
                      <a:r>
                        <a:rPr lang="en-GB" sz="1200" u="none" strike="noStrike">
                          <a:effectLst/>
                        </a:rPr>
                        <a:t>Operational research</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131845424"/>
                  </a:ext>
                </a:extLst>
              </a:tr>
              <a:tr h="198085">
                <a:tc>
                  <a:txBody>
                    <a:bodyPr/>
                    <a:lstStyle/>
                    <a:p>
                      <a:pPr algn="l" fontAlgn="ctr"/>
                      <a:r>
                        <a:rPr lang="en-GB" sz="1200" u="none" strike="noStrike">
                          <a:effectLst/>
                        </a:rPr>
                        <a:t>Outbreak investigation</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516941440"/>
                  </a:ext>
                </a:extLst>
              </a:tr>
              <a:tr h="212999">
                <a:tc>
                  <a:txBody>
                    <a:bodyPr/>
                    <a:lstStyle/>
                    <a:p>
                      <a:pPr algn="l" fontAlgn="ctr"/>
                      <a:r>
                        <a:rPr lang="en-GB" sz="1200" u="none" strike="noStrike">
                          <a:effectLst/>
                        </a:rPr>
                        <a:t>Public health crisis</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79961437"/>
                  </a:ext>
                </a:extLst>
              </a:tr>
              <a:tr h="198085">
                <a:tc>
                  <a:txBody>
                    <a:bodyPr/>
                    <a:lstStyle/>
                    <a:p>
                      <a:pPr algn="l" fontAlgn="ctr"/>
                      <a:r>
                        <a:rPr lang="en-GB" sz="1200" u="none" strike="noStrike">
                          <a:effectLst/>
                        </a:rPr>
                        <a:t>Public health policy</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835626127"/>
                  </a:ext>
                </a:extLst>
              </a:tr>
              <a:tr h="198085">
                <a:tc>
                  <a:txBody>
                    <a:bodyPr/>
                    <a:lstStyle/>
                    <a:p>
                      <a:pPr algn="l" fontAlgn="ctr"/>
                      <a:r>
                        <a:rPr lang="en-GB" sz="1200" u="none" strike="noStrike">
                          <a:effectLst/>
                        </a:rPr>
                        <a:t>Public health programme monitoring and evaluation</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703387287"/>
                  </a:ext>
                </a:extLst>
              </a:tr>
              <a:tr h="198085">
                <a:tc>
                  <a:txBody>
                    <a:bodyPr/>
                    <a:lstStyle/>
                    <a:p>
                      <a:pPr algn="l" fontAlgn="ctr"/>
                      <a:r>
                        <a:rPr lang="en-GB" sz="1200" u="none" strike="noStrike">
                          <a:effectLst/>
                        </a:rPr>
                        <a:t>Refugee/migrant health</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528564601"/>
                  </a:ext>
                </a:extLst>
              </a:tr>
              <a:tr h="198085">
                <a:tc>
                  <a:txBody>
                    <a:bodyPr/>
                    <a:lstStyle/>
                    <a:p>
                      <a:pPr algn="l" fontAlgn="ctr"/>
                      <a:r>
                        <a:rPr lang="en-GB" sz="1200" u="none" strike="noStrike">
                          <a:effectLst/>
                        </a:rPr>
                        <a:t>Risk assessment</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795137890"/>
                  </a:ext>
                </a:extLst>
              </a:tr>
              <a:tr h="198085">
                <a:tc>
                  <a:txBody>
                    <a:bodyPr/>
                    <a:lstStyle/>
                    <a:p>
                      <a:pPr algn="l" fontAlgn="ctr"/>
                      <a:r>
                        <a:rPr lang="en-GB" sz="1200" u="none" strike="noStrike">
                          <a:effectLst/>
                        </a:rPr>
                        <a:t>Risk management</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318843663"/>
                  </a:ext>
                </a:extLst>
              </a:tr>
              <a:tr h="198085">
                <a:tc>
                  <a:txBody>
                    <a:bodyPr/>
                    <a:lstStyle/>
                    <a:p>
                      <a:pPr algn="l" fontAlgn="ctr"/>
                      <a:r>
                        <a:rPr lang="en-GB" sz="1200" u="none" strike="noStrike">
                          <a:effectLst/>
                        </a:rPr>
                        <a:t>Sexual health</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874736551"/>
                  </a:ext>
                </a:extLst>
              </a:tr>
              <a:tr h="198085">
                <a:tc>
                  <a:txBody>
                    <a:bodyPr/>
                    <a:lstStyle/>
                    <a:p>
                      <a:pPr algn="l" fontAlgn="ctr"/>
                      <a:r>
                        <a:rPr lang="en-GB" sz="1200" u="none" strike="noStrike">
                          <a:effectLst/>
                        </a:rPr>
                        <a:t>Social sciences</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4185032572"/>
                  </a:ext>
                </a:extLst>
              </a:tr>
              <a:tr h="198085">
                <a:tc>
                  <a:txBody>
                    <a:bodyPr/>
                    <a:lstStyle/>
                    <a:p>
                      <a:pPr algn="l" fontAlgn="ctr"/>
                      <a:r>
                        <a:rPr lang="en-GB" sz="1200" u="none" strike="noStrike">
                          <a:effectLst/>
                        </a:rPr>
                        <a:t>Statistics</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897259406"/>
                  </a:ext>
                </a:extLst>
              </a:tr>
              <a:tr h="198085">
                <a:tc>
                  <a:txBody>
                    <a:bodyPr/>
                    <a:lstStyle/>
                    <a:p>
                      <a:pPr algn="l" fontAlgn="ctr"/>
                      <a:r>
                        <a:rPr lang="en-GB" sz="1200" u="none" strike="noStrike">
                          <a:effectLst/>
                        </a:rPr>
                        <a:t>Surveillance</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154145341"/>
                  </a:ext>
                </a:extLst>
              </a:tr>
              <a:tr h="198085">
                <a:tc>
                  <a:txBody>
                    <a:bodyPr/>
                    <a:lstStyle/>
                    <a:p>
                      <a:pPr algn="l" fontAlgn="ctr"/>
                      <a:r>
                        <a:rPr lang="en-GB" sz="1200" u="none" strike="noStrike">
                          <a:effectLst/>
                        </a:rPr>
                        <a:t>Training and capacity development</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07170052"/>
                  </a:ext>
                </a:extLst>
              </a:tr>
              <a:tr h="198085">
                <a:tc>
                  <a:txBody>
                    <a:bodyPr/>
                    <a:lstStyle/>
                    <a:p>
                      <a:pPr algn="l" fontAlgn="ctr"/>
                      <a:r>
                        <a:rPr lang="en-GB" sz="1200" u="none" strike="noStrike">
                          <a:effectLst/>
                        </a:rPr>
                        <a:t>Vaccination</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094682718"/>
                  </a:ext>
                </a:extLst>
              </a:tr>
              <a:tr h="198085">
                <a:tc>
                  <a:txBody>
                    <a:bodyPr/>
                    <a:lstStyle/>
                    <a:p>
                      <a:pPr algn="l" fontAlgn="ctr"/>
                      <a:r>
                        <a:rPr lang="en-GB" sz="1200" u="none" strike="noStrike">
                          <a:effectLst/>
                        </a:rPr>
                        <a:t>Water and sanitation (WASH)</a:t>
                      </a:r>
                      <a:endParaRPr lang="en-GB" sz="1200" b="0" i="0" u="none" strike="noStrike">
                        <a:solidFill>
                          <a:srgbClr val="000000"/>
                        </a:solidFill>
                        <a:effectLst/>
                        <a:latin typeface="Calibri" panose="020F0502020204030204" pitchFamily="34" charset="0"/>
                      </a:endParaRPr>
                    </a:p>
                  </a:txBody>
                  <a:tcPr marL="130106" marR="7228" marT="7228"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92345128"/>
                  </a:ext>
                </a:extLst>
              </a:tr>
            </a:tbl>
          </a:graphicData>
        </a:graphic>
      </p:graphicFrame>
      <p:sp>
        <p:nvSpPr>
          <p:cNvPr id="9" name="TextBox 8">
            <a:extLst>
              <a:ext uri="{FF2B5EF4-FFF2-40B4-BE49-F238E27FC236}">
                <a16:creationId xmlns:a16="http://schemas.microsoft.com/office/drawing/2014/main" id="{4E893880-18DA-2925-2938-62DF5DA8E40E}"/>
              </a:ext>
            </a:extLst>
          </p:cNvPr>
          <p:cNvSpPr txBox="1"/>
          <p:nvPr/>
        </p:nvSpPr>
        <p:spPr>
          <a:xfrm>
            <a:off x="3953164" y="4881926"/>
            <a:ext cx="2041236" cy="307777"/>
          </a:xfrm>
          <a:prstGeom prst="rect">
            <a:avLst/>
          </a:prstGeom>
          <a:noFill/>
        </p:spPr>
        <p:txBody>
          <a:bodyPr wrap="square" rtlCol="0">
            <a:spAutoFit/>
          </a:bodyPr>
          <a:lstStyle/>
          <a:p>
            <a:r>
              <a:rPr lang="en-GB" sz="1400" i="1"/>
              <a:t>Chose up to 5</a:t>
            </a:r>
          </a:p>
        </p:txBody>
      </p:sp>
    </p:spTree>
    <p:extLst>
      <p:ext uri="{BB962C8B-B14F-4D97-AF65-F5344CB8AC3E}">
        <p14:creationId xmlns:p14="http://schemas.microsoft.com/office/powerpoint/2010/main" val="2769196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4FA7-5054-C74E-F9CD-4848CB23B041}"/>
              </a:ext>
            </a:extLst>
          </p:cNvPr>
          <p:cNvSpPr>
            <a:spLocks noGrp="1"/>
          </p:cNvSpPr>
          <p:nvPr>
            <p:ph type="title"/>
          </p:nvPr>
        </p:nvSpPr>
        <p:spPr/>
        <p:txBody>
          <a:bodyPr/>
          <a:lstStyle/>
          <a:p>
            <a:r>
              <a:rPr lang="en-GB" b="1">
                <a:solidFill>
                  <a:schemeClr val="accent6"/>
                </a:solidFill>
                <a:hlinkClick r:id="rId2">
                  <a:extLst>
                    <a:ext uri="{A12FA001-AC4F-418D-AE19-62706E023703}">
                      <ahyp:hlinkClr xmlns:ahyp="http://schemas.microsoft.com/office/drawing/2018/hyperlinkcolor" val="tx"/>
                    </a:ext>
                  </a:extLst>
                </a:hlinkClick>
              </a:rPr>
              <a:t>EUHTF webpage</a:t>
            </a:r>
            <a:r>
              <a:rPr lang="en-GB" b="1">
                <a:solidFill>
                  <a:schemeClr val="accent6"/>
                </a:solidFill>
              </a:rPr>
              <a:t> </a:t>
            </a:r>
          </a:p>
        </p:txBody>
      </p:sp>
      <p:pic>
        <p:nvPicPr>
          <p:cNvPr id="5" name="Picture 4">
            <a:extLst>
              <a:ext uri="{FF2B5EF4-FFF2-40B4-BE49-F238E27FC236}">
                <a16:creationId xmlns:a16="http://schemas.microsoft.com/office/drawing/2014/main" id="{4B77D1F9-07D8-4A8A-7BDE-DA3353054F3F}"/>
              </a:ext>
            </a:extLst>
          </p:cNvPr>
          <p:cNvPicPr>
            <a:picLocks noChangeAspect="1"/>
          </p:cNvPicPr>
          <p:nvPr/>
        </p:nvPicPr>
        <p:blipFill>
          <a:blip r:embed="rId3"/>
          <a:stretch>
            <a:fillRect/>
          </a:stretch>
        </p:blipFill>
        <p:spPr>
          <a:xfrm>
            <a:off x="838200" y="1879043"/>
            <a:ext cx="10992331" cy="4244502"/>
          </a:xfrm>
          <a:prstGeom prst="rect">
            <a:avLst/>
          </a:prstGeom>
        </p:spPr>
      </p:pic>
    </p:spTree>
    <p:extLst>
      <p:ext uri="{BB962C8B-B14F-4D97-AF65-F5344CB8AC3E}">
        <p14:creationId xmlns:p14="http://schemas.microsoft.com/office/powerpoint/2010/main" val="42933439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3BA3-8BB5-176A-05F5-CF7840DBD74F}"/>
              </a:ext>
            </a:extLst>
          </p:cNvPr>
          <p:cNvSpPr>
            <a:spLocks noGrp="1"/>
          </p:cNvSpPr>
          <p:nvPr>
            <p:ph type="title"/>
          </p:nvPr>
        </p:nvSpPr>
        <p:spPr>
          <a:xfrm>
            <a:off x="458759" y="557195"/>
            <a:ext cx="10178934" cy="1328730"/>
          </a:xfrm>
        </p:spPr>
        <p:txBody>
          <a:bodyPr vert="horz" lIns="91440" tIns="45720" rIns="91440" bIns="45720" rtlCol="0" anchor="b">
            <a:normAutofit fontScale="90000"/>
          </a:bodyPr>
          <a:lstStyle/>
          <a:p>
            <a:r>
              <a:rPr lang="en-US" sz="5200" kern="1200">
                <a:latin typeface="+mj-lt"/>
                <a:ea typeface="+mj-ea"/>
                <a:cs typeface="+mj-cs"/>
              </a:rPr>
              <a:t>ECDC podcast On Air</a:t>
            </a:r>
            <a:br>
              <a:rPr lang="en-US" sz="5200" kern="1200">
                <a:latin typeface="+mj-lt"/>
                <a:ea typeface="+mj-ea"/>
                <a:cs typeface="+mj-cs"/>
              </a:rPr>
            </a:br>
            <a:r>
              <a:rPr lang="en-US" sz="5200" b="1" kern="1200">
                <a:solidFill>
                  <a:schemeClr val="accent6"/>
                </a:solidFill>
                <a:latin typeface="+mj-lt"/>
                <a:ea typeface="+mj-ea"/>
                <a:cs typeface="+mj-cs"/>
                <a:hlinkClick r:id="rId2">
                  <a:extLst>
                    <a:ext uri="{A12FA001-AC4F-418D-AE19-62706E023703}">
                      <ahyp:hlinkClr xmlns:ahyp="http://schemas.microsoft.com/office/drawing/2018/hyperlinkcolor" val="tx"/>
                    </a:ext>
                  </a:extLst>
                </a:hlinkClick>
              </a:rPr>
              <a:t>Episode 38</a:t>
            </a:r>
            <a:endParaRPr lang="en-US" sz="5200" b="1" kern="1200">
              <a:solidFill>
                <a:schemeClr val="accent6"/>
              </a:solidFill>
              <a:latin typeface="+mj-lt"/>
              <a:ea typeface="+mj-ea"/>
              <a:cs typeface="+mj-cs"/>
            </a:endParaRPr>
          </a:p>
        </p:txBody>
      </p:sp>
      <p:pic>
        <p:nvPicPr>
          <p:cNvPr id="5" name="Content Placeholder 4">
            <a:extLst>
              <a:ext uri="{FF2B5EF4-FFF2-40B4-BE49-F238E27FC236}">
                <a16:creationId xmlns:a16="http://schemas.microsoft.com/office/drawing/2014/main" id="{73A5F7DB-4982-542C-A0A5-212C07F6A2AF}"/>
              </a:ext>
            </a:extLst>
          </p:cNvPr>
          <p:cNvPicPr>
            <a:picLocks noGrp="1" noChangeAspect="1"/>
          </p:cNvPicPr>
          <p:nvPr>
            <p:ph idx="1"/>
          </p:nvPr>
        </p:nvPicPr>
        <p:blipFill rotWithShape="1">
          <a:blip r:embed="rId3"/>
          <a:srcRect r="25041"/>
          <a:stretch/>
        </p:blipFill>
        <p:spPr>
          <a:xfrm>
            <a:off x="198741" y="2410448"/>
            <a:ext cx="5803323" cy="3890357"/>
          </a:xfrm>
          <a:prstGeom prst="rect">
            <a:avLst/>
          </a:prstGeom>
        </p:spPr>
      </p:pic>
      <p:pic>
        <p:nvPicPr>
          <p:cNvPr id="7" name="Picture 6">
            <a:extLst>
              <a:ext uri="{FF2B5EF4-FFF2-40B4-BE49-F238E27FC236}">
                <a16:creationId xmlns:a16="http://schemas.microsoft.com/office/drawing/2014/main" id="{2B4BFC22-ACC8-51AD-0E53-CA396764BD04}"/>
              </a:ext>
            </a:extLst>
          </p:cNvPr>
          <p:cNvPicPr>
            <a:picLocks noChangeAspect="1"/>
          </p:cNvPicPr>
          <p:nvPr/>
        </p:nvPicPr>
        <p:blipFill rotWithShape="1">
          <a:blip r:embed="rId4"/>
          <a:srcRect l="808" r="9690" b="1"/>
          <a:stretch/>
        </p:blipFill>
        <p:spPr>
          <a:xfrm>
            <a:off x="6189934" y="2410448"/>
            <a:ext cx="5803323" cy="3890357"/>
          </a:xfrm>
          <a:prstGeom prst="rect">
            <a:avLst/>
          </a:prstGeom>
        </p:spPr>
      </p:pic>
    </p:spTree>
    <p:extLst>
      <p:ext uri="{BB962C8B-B14F-4D97-AF65-F5344CB8AC3E}">
        <p14:creationId xmlns:p14="http://schemas.microsoft.com/office/powerpoint/2010/main" val="29530289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ign with hands touching each other&#10;&#10;Description automatically generated">
            <a:extLst>
              <a:ext uri="{FF2B5EF4-FFF2-40B4-BE49-F238E27FC236}">
                <a16:creationId xmlns:a16="http://schemas.microsoft.com/office/drawing/2014/main" id="{EB9A58AD-A622-341A-8484-8D37672B7F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8388" y="1844675"/>
            <a:ext cx="2343150" cy="4449763"/>
          </a:xfrm>
        </p:spPr>
      </p:pic>
      <p:pic>
        <p:nvPicPr>
          <p:cNvPr id="7" name="Picture 6">
            <a:extLst>
              <a:ext uri="{FF2B5EF4-FFF2-40B4-BE49-F238E27FC236}">
                <a16:creationId xmlns:a16="http://schemas.microsoft.com/office/drawing/2014/main" id="{73FC58B1-F203-CD0F-371B-E58886386769}"/>
              </a:ext>
            </a:extLst>
          </p:cNvPr>
          <p:cNvPicPr>
            <a:picLocks noChangeAspect="1"/>
          </p:cNvPicPr>
          <p:nvPr/>
        </p:nvPicPr>
        <p:blipFill>
          <a:blip r:embed="rId3"/>
          <a:stretch>
            <a:fillRect/>
          </a:stretch>
        </p:blipFill>
        <p:spPr>
          <a:xfrm>
            <a:off x="3479800" y="1844675"/>
            <a:ext cx="7639050" cy="4449763"/>
          </a:xfrm>
          <a:prstGeom prst="rect">
            <a:avLst/>
          </a:prstGeom>
        </p:spPr>
      </p:pic>
      <p:sp>
        <p:nvSpPr>
          <p:cNvPr id="2" name="Title 1">
            <a:extLst>
              <a:ext uri="{FF2B5EF4-FFF2-40B4-BE49-F238E27FC236}">
                <a16:creationId xmlns:a16="http://schemas.microsoft.com/office/drawing/2014/main" id="{707AF31D-8CF0-C6FF-04E2-90D99EFEF15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Banner</a:t>
            </a:r>
          </a:p>
        </p:txBody>
      </p:sp>
    </p:spTree>
    <p:extLst>
      <p:ext uri="{BB962C8B-B14F-4D97-AF65-F5344CB8AC3E}">
        <p14:creationId xmlns:p14="http://schemas.microsoft.com/office/powerpoint/2010/main" val="23596571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9BA6-F153-61CC-F167-75DC45DA541D}"/>
              </a:ext>
            </a:extLst>
          </p:cNvPr>
          <p:cNvSpPr>
            <a:spLocks noGrp="1"/>
          </p:cNvSpPr>
          <p:nvPr>
            <p:ph type="title"/>
          </p:nvPr>
        </p:nvSpPr>
        <p:spPr>
          <a:xfrm>
            <a:off x="838200" y="347664"/>
            <a:ext cx="6163624" cy="1306475"/>
          </a:xfrm>
        </p:spPr>
        <p:txBody>
          <a:bodyPr vert="horz" lIns="91440" tIns="45720" rIns="91440" bIns="45720" rtlCol="0" anchor="ctr">
            <a:normAutofit/>
          </a:bodyPr>
          <a:lstStyle/>
          <a:p>
            <a:r>
              <a:rPr lang="en-US" sz="5200" b="1" kern="1200">
                <a:solidFill>
                  <a:schemeClr val="accent6"/>
                </a:solidFill>
                <a:latin typeface="+mj-lt"/>
                <a:ea typeface="+mj-ea"/>
                <a:cs typeface="+mj-cs"/>
                <a:hlinkClick r:id="rId2">
                  <a:extLst>
                    <a:ext uri="{A12FA001-AC4F-418D-AE19-62706E023703}">
                      <ahyp:hlinkClr xmlns:ahyp="http://schemas.microsoft.com/office/drawing/2018/hyperlinkcolor" val="tx"/>
                    </a:ext>
                  </a:extLst>
                </a:hlinkClick>
              </a:rPr>
              <a:t>Animation</a:t>
            </a:r>
            <a:endParaRPr lang="en-US" sz="5200" b="1" kern="1200">
              <a:solidFill>
                <a:schemeClr val="accent6"/>
              </a:solidFill>
              <a:latin typeface="+mj-lt"/>
              <a:ea typeface="+mj-ea"/>
              <a:cs typeface="+mj-cs"/>
            </a:endParaRPr>
          </a:p>
        </p:txBody>
      </p:sp>
      <p:pic>
        <p:nvPicPr>
          <p:cNvPr id="5" name="Picture 4">
            <a:extLst>
              <a:ext uri="{FF2B5EF4-FFF2-40B4-BE49-F238E27FC236}">
                <a16:creationId xmlns:a16="http://schemas.microsoft.com/office/drawing/2014/main" id="{5ABC3ECD-E4BB-BA15-8CA8-E7FECD66263B}"/>
              </a:ext>
            </a:extLst>
          </p:cNvPr>
          <p:cNvPicPr>
            <a:picLocks noChangeAspect="1"/>
          </p:cNvPicPr>
          <p:nvPr/>
        </p:nvPicPr>
        <p:blipFill>
          <a:blip r:embed="rId3"/>
          <a:stretch>
            <a:fillRect/>
          </a:stretch>
        </p:blipFill>
        <p:spPr>
          <a:xfrm>
            <a:off x="2138648" y="1845426"/>
            <a:ext cx="7911650" cy="4450303"/>
          </a:xfrm>
          <a:prstGeom prst="rect">
            <a:avLst/>
          </a:prstGeom>
        </p:spPr>
      </p:pic>
    </p:spTree>
    <p:extLst>
      <p:ext uri="{BB962C8B-B14F-4D97-AF65-F5344CB8AC3E}">
        <p14:creationId xmlns:p14="http://schemas.microsoft.com/office/powerpoint/2010/main" val="4125067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D91B-B308-32BC-8D25-CCA94A1B98F1}"/>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b="1" kern="1200">
                <a:solidFill>
                  <a:schemeClr val="accent6"/>
                </a:solidFill>
                <a:latin typeface="+mj-lt"/>
                <a:ea typeface="+mj-ea"/>
                <a:cs typeface="+mj-cs"/>
              </a:rPr>
              <a:t>Infographic: </a:t>
            </a:r>
            <a:br>
              <a:rPr lang="en-US" b="1" kern="1200">
                <a:solidFill>
                  <a:schemeClr val="accent6"/>
                </a:solidFill>
                <a:latin typeface="+mj-lt"/>
                <a:ea typeface="+mj-ea"/>
                <a:cs typeface="+mj-cs"/>
              </a:rPr>
            </a:br>
            <a:r>
              <a:rPr lang="en-US" b="1" kern="1200">
                <a:solidFill>
                  <a:schemeClr val="accent6"/>
                </a:solidFill>
                <a:latin typeface="+mj-lt"/>
                <a:ea typeface="+mj-ea"/>
                <a:cs typeface="+mj-cs"/>
              </a:rPr>
              <a:t>Work in Progress</a:t>
            </a:r>
          </a:p>
        </p:txBody>
      </p:sp>
      <p:pic>
        <p:nvPicPr>
          <p:cNvPr id="5" name="Content Placeholder 4">
            <a:extLst>
              <a:ext uri="{FF2B5EF4-FFF2-40B4-BE49-F238E27FC236}">
                <a16:creationId xmlns:a16="http://schemas.microsoft.com/office/drawing/2014/main" id="{C6991535-C507-9450-2E96-197D9B43F296}"/>
              </a:ext>
            </a:extLst>
          </p:cNvPr>
          <p:cNvPicPr>
            <a:picLocks noGrp="1" noChangeAspect="1"/>
          </p:cNvPicPr>
          <p:nvPr>
            <p:ph idx="1"/>
          </p:nvPr>
        </p:nvPicPr>
        <p:blipFill>
          <a:blip r:embed="rId2"/>
          <a:stretch>
            <a:fillRect/>
          </a:stretch>
        </p:blipFill>
        <p:spPr>
          <a:xfrm>
            <a:off x="6751207" y="578738"/>
            <a:ext cx="3997736" cy="5670549"/>
          </a:xfrm>
          <a:prstGeom prst="rect">
            <a:avLst/>
          </a:prstGeom>
        </p:spPr>
      </p:pic>
    </p:spTree>
    <p:extLst>
      <p:ext uri="{BB962C8B-B14F-4D97-AF65-F5344CB8AC3E}">
        <p14:creationId xmlns:p14="http://schemas.microsoft.com/office/powerpoint/2010/main" val="81025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4431-6906-FE81-A766-B017977CE891}"/>
              </a:ext>
            </a:extLst>
          </p:cNvPr>
          <p:cNvSpPr>
            <a:spLocks noGrp="1"/>
          </p:cNvSpPr>
          <p:nvPr>
            <p:ph type="title"/>
          </p:nvPr>
        </p:nvSpPr>
        <p:spPr/>
        <p:txBody>
          <a:bodyPr/>
          <a:lstStyle/>
          <a:p>
            <a:r>
              <a:rPr lang="en-GB"/>
              <a:t>EU Health Task Force Advisory Group</a:t>
            </a:r>
            <a:endParaRPr lang="en-GB">
              <a:solidFill>
                <a:schemeClr val="accent1"/>
              </a:solidFill>
            </a:endParaRPr>
          </a:p>
        </p:txBody>
      </p:sp>
      <p:sp>
        <p:nvSpPr>
          <p:cNvPr id="5" name="Slide Number Placeholder 4">
            <a:extLst>
              <a:ext uri="{FF2B5EF4-FFF2-40B4-BE49-F238E27FC236}">
                <a16:creationId xmlns:a16="http://schemas.microsoft.com/office/drawing/2014/main" id="{62CF70ED-3A3E-58E3-FEFC-30D71988AD63}"/>
              </a:ext>
            </a:extLst>
          </p:cNvPr>
          <p:cNvSpPr>
            <a:spLocks noGrp="1"/>
          </p:cNvSpPr>
          <p:nvPr>
            <p:ph type="sldNum" sz="quarter" idx="12"/>
          </p:nvPr>
        </p:nvSpPr>
        <p:spPr/>
        <p:txBody>
          <a:bodyPr/>
          <a:lstStyle/>
          <a:p>
            <a:fld id="{F9E29A8E-A0F1-419A-8E8B-A78BF9C70DE8}" type="slidenum">
              <a:rPr lang="en-GB" smtClean="0"/>
              <a:pPr/>
              <a:t>8</a:t>
            </a:fld>
            <a:endParaRPr lang="en-GB"/>
          </a:p>
        </p:txBody>
      </p:sp>
      <p:sp>
        <p:nvSpPr>
          <p:cNvPr id="7" name="TextBox 6">
            <a:extLst>
              <a:ext uri="{FF2B5EF4-FFF2-40B4-BE49-F238E27FC236}">
                <a16:creationId xmlns:a16="http://schemas.microsoft.com/office/drawing/2014/main" id="{152B0F07-9CB6-2F10-A55B-A378305F5388}"/>
              </a:ext>
            </a:extLst>
          </p:cNvPr>
          <p:cNvSpPr txBox="1"/>
          <p:nvPr/>
        </p:nvSpPr>
        <p:spPr>
          <a:xfrm>
            <a:off x="6334013" y="939545"/>
            <a:ext cx="5450549" cy="4539704"/>
          </a:xfrm>
          <a:prstGeom prst="rect">
            <a:avLst/>
          </a:prstGeom>
          <a:noFill/>
        </p:spPr>
        <p:txBody>
          <a:bodyPr wrap="square" lIns="91440" tIns="45720" rIns="91440" bIns="45720" anchor="t">
            <a:spAutoFit/>
          </a:bodyPr>
          <a:lstStyle/>
          <a:p>
            <a:pPr algn="l"/>
            <a:endParaRPr lang="en-GB" sz="1500">
              <a:effectLst/>
              <a:latin typeface="+mj-lt"/>
              <a:ea typeface="Batang" panose="02030600000101010101" pitchFamily="18" charset="-127"/>
              <a:cs typeface="Times New Roman" panose="02020603050405020304" pitchFamily="18" charset="0"/>
            </a:endParaRPr>
          </a:p>
          <a:p>
            <a:pPr algn="just"/>
            <a:r>
              <a:rPr lang="en-GB" b="1">
                <a:effectLst/>
                <a:latin typeface="+mj-lt"/>
                <a:ea typeface="Batang" panose="02030600000101010101" pitchFamily="18" charset="-127"/>
                <a:cs typeface="Times New Roman" panose="02020603050405020304" pitchFamily="18" charset="0"/>
              </a:rPr>
              <a:t>GOARN representative</a:t>
            </a:r>
            <a:endParaRPr lang="en-GB">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a:effectLst/>
                <a:latin typeface="+mj-lt"/>
                <a:ea typeface="Batang" panose="02030600000101010101" pitchFamily="18" charset="-127"/>
                <a:cs typeface="Tahoma" panose="020B0604030504040204" pitchFamily="34" charset="0"/>
              </a:rPr>
              <a:t>Gianluca </a:t>
            </a:r>
            <a:r>
              <a:rPr lang="en-GB" err="1">
                <a:effectLst/>
                <a:latin typeface="+mj-lt"/>
                <a:ea typeface="Batang" panose="02030600000101010101" pitchFamily="18" charset="-127"/>
                <a:cs typeface="Tahoma" panose="020B0604030504040204" pitchFamily="34" charset="0"/>
              </a:rPr>
              <a:t>Loi</a:t>
            </a:r>
            <a:r>
              <a:rPr lang="en-GB">
                <a:effectLst/>
                <a:latin typeface="+mj-lt"/>
                <a:ea typeface="Batang" panose="02030600000101010101" pitchFamily="18" charset="-127"/>
                <a:cs typeface="Tahoma" panose="020B0604030504040204" pitchFamily="34" charset="0"/>
              </a:rPr>
              <a:t>, GOARN OST</a:t>
            </a:r>
          </a:p>
          <a:p>
            <a:pPr marR="36195" lvl="0" algn="just"/>
            <a:endParaRPr lang="en-GB">
              <a:latin typeface="+mj-lt"/>
              <a:ea typeface="Batang" panose="02030600000101010101" pitchFamily="18" charset="-127"/>
              <a:cs typeface="Tahoma" panose="020B0604030504040204" pitchFamily="34" charset="0"/>
            </a:endParaRPr>
          </a:p>
          <a:p>
            <a:pPr algn="just"/>
            <a:r>
              <a:rPr lang="en-GB" b="1">
                <a:effectLst/>
                <a:latin typeface="+mj-lt"/>
                <a:ea typeface="Batang" panose="02030600000101010101" pitchFamily="18" charset="-127"/>
                <a:cs typeface="Times New Roman" panose="02020603050405020304" pitchFamily="18" charset="0"/>
              </a:rPr>
              <a:t>WHO EURO</a:t>
            </a:r>
            <a:endParaRPr lang="en-GB">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b="0" i="0">
                <a:effectLst/>
                <a:latin typeface="+mj-lt"/>
              </a:rPr>
              <a:t>Oleg </a:t>
            </a:r>
            <a:r>
              <a:rPr lang="en-GB" b="0" i="0" err="1">
                <a:effectLst/>
                <a:latin typeface="+mj-lt"/>
              </a:rPr>
              <a:t>Storozhenko</a:t>
            </a:r>
            <a:r>
              <a:rPr lang="en-GB" b="0" i="0">
                <a:effectLst/>
                <a:latin typeface="+mj-lt"/>
              </a:rPr>
              <a:t> </a:t>
            </a:r>
            <a:endParaRPr lang="en-GB" b="0" i="0">
              <a:latin typeface="+mj-lt"/>
              <a:ea typeface="Batang" panose="02030600000101010101" pitchFamily="18" charset="-127"/>
              <a:cs typeface="Tahoma" panose="020B0604030504040204" pitchFamily="34" charset="0"/>
            </a:endParaRPr>
          </a:p>
          <a:p>
            <a:pPr marL="342900" marR="36195" lvl="0" indent="-342900" algn="just">
              <a:buFont typeface="Symbol" panose="05050102010706020507" pitchFamily="18" charset="2"/>
              <a:buChar char=""/>
            </a:pPr>
            <a:r>
              <a:rPr lang="en-GB" b="0" i="0">
                <a:effectLst/>
                <a:latin typeface="+mj-lt"/>
              </a:rPr>
              <a:t>Adela </a:t>
            </a:r>
            <a:r>
              <a:rPr lang="en-GB" b="0" i="0" err="1">
                <a:effectLst/>
                <a:latin typeface="+mj-lt"/>
              </a:rPr>
              <a:t>Paez</a:t>
            </a:r>
            <a:r>
              <a:rPr lang="en-GB" b="0" i="0">
                <a:effectLst/>
                <a:latin typeface="+mj-lt"/>
              </a:rPr>
              <a:t> </a:t>
            </a:r>
            <a:r>
              <a:rPr lang="en-GB">
                <a:effectLst/>
                <a:latin typeface="+mj-lt"/>
                <a:ea typeface="Batang" panose="02030600000101010101" pitchFamily="18" charset="-127"/>
                <a:cs typeface="Tahoma" panose="020B0604030504040204" pitchFamily="34" charset="0"/>
              </a:rPr>
              <a:t>(alternate)</a:t>
            </a:r>
            <a:endParaRPr lang="en-GB" b="1">
              <a:latin typeface="+mj-lt"/>
              <a:ea typeface="Batang" panose="02030600000101010101" pitchFamily="18" charset="-127"/>
              <a:cs typeface="Times New Roman" panose="02020603050405020304" pitchFamily="18" charset="0"/>
            </a:endParaRPr>
          </a:p>
          <a:p>
            <a:pPr marR="36195" lvl="0" algn="just"/>
            <a:endParaRPr lang="en-GB">
              <a:latin typeface="+mj-lt"/>
              <a:ea typeface="Times New Roman" panose="02020603050405020304" pitchFamily="18" charset="0"/>
              <a:cs typeface="Times New Roman"/>
            </a:endParaRPr>
          </a:p>
          <a:p>
            <a:pPr algn="just"/>
            <a:r>
              <a:rPr lang="en-GB" b="1" i="0">
                <a:effectLst/>
                <a:latin typeface="+mj-lt"/>
              </a:rPr>
              <a:t>Médecins Sans Frontières (MSF)</a:t>
            </a:r>
            <a:endParaRPr lang="en-GB" b="1">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b="0" i="0">
                <a:effectLst/>
                <a:latin typeface="+mj-lt"/>
              </a:rPr>
              <a:t>Daniela Garone</a:t>
            </a:r>
          </a:p>
          <a:p>
            <a:pPr marR="36195" lvl="0" algn="just"/>
            <a:endParaRPr lang="en-GB">
              <a:latin typeface="+mj-lt"/>
            </a:endParaRPr>
          </a:p>
          <a:p>
            <a:pPr algn="just"/>
            <a:r>
              <a:rPr lang="en-GB" b="1">
                <a:effectLst/>
                <a:latin typeface="+mj-lt"/>
                <a:ea typeface="Batang" panose="02030600000101010101" pitchFamily="18" charset="-127"/>
                <a:cs typeface="Times New Roman" panose="02020603050405020304" pitchFamily="18" charset="0"/>
              </a:rPr>
              <a:t>European Public Health Association </a:t>
            </a:r>
            <a:endParaRPr lang="en-GB">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b="0" i="0">
                <a:effectLst/>
                <a:latin typeface="+mj-lt"/>
              </a:rPr>
              <a:t>Ricardo Mexia </a:t>
            </a:r>
            <a:endParaRPr lang="en-GB" b="1">
              <a:latin typeface="+mj-lt"/>
              <a:ea typeface="Times New Roman" panose="02020603050405020304" pitchFamily="18" charset="0"/>
              <a:cs typeface="Times New Roman"/>
            </a:endParaRPr>
          </a:p>
          <a:p>
            <a:pPr algn="l"/>
            <a:endParaRPr lang="en-GB" b="1">
              <a:effectLst/>
              <a:latin typeface="+mj-lt"/>
              <a:ea typeface="Times New Roman" panose="02020603050405020304" pitchFamily="18" charset="0"/>
              <a:cs typeface="Times New Roman"/>
            </a:endParaRPr>
          </a:p>
          <a:p>
            <a:pPr algn="l"/>
            <a:r>
              <a:rPr lang="en-GB" b="1">
                <a:effectLst/>
                <a:latin typeface="+mj-lt"/>
                <a:ea typeface="Times New Roman" panose="02020603050405020304" pitchFamily="18" charset="0"/>
                <a:cs typeface="Times New Roman"/>
              </a:rPr>
              <a:t>ECDC Coordination Team</a:t>
            </a:r>
            <a:endParaRPr lang="en-GB">
              <a:effectLst/>
              <a:latin typeface="+mj-lt"/>
              <a:ea typeface="Batang" panose="02030600000101010101" pitchFamily="18" charset="-127"/>
              <a:cs typeface="Times New Roman"/>
            </a:endParaRPr>
          </a:p>
          <a:p>
            <a:pPr marL="1028700" lvl="1" indent="-342900"/>
            <a:endParaRPr lang="en-GB" sz="2200" u="sng"/>
          </a:p>
        </p:txBody>
      </p:sp>
      <p:sp>
        <p:nvSpPr>
          <p:cNvPr id="11" name="TextBox 10">
            <a:extLst>
              <a:ext uri="{FF2B5EF4-FFF2-40B4-BE49-F238E27FC236}">
                <a16:creationId xmlns:a16="http://schemas.microsoft.com/office/drawing/2014/main" id="{A5845352-F2F0-8DC7-D53D-F6065278A6F8}"/>
              </a:ext>
            </a:extLst>
          </p:cNvPr>
          <p:cNvSpPr txBox="1"/>
          <p:nvPr/>
        </p:nvSpPr>
        <p:spPr>
          <a:xfrm>
            <a:off x="859971" y="1175658"/>
            <a:ext cx="5236029" cy="5570756"/>
          </a:xfrm>
          <a:prstGeom prst="rect">
            <a:avLst/>
          </a:prstGeom>
          <a:noFill/>
        </p:spPr>
        <p:txBody>
          <a:bodyPr wrap="square">
            <a:spAutoFit/>
          </a:bodyPr>
          <a:lstStyle/>
          <a:p>
            <a:pPr marR="36195" lvl="0" algn="just"/>
            <a:r>
              <a:rPr lang="en-GB" b="1">
                <a:latin typeface="+mj-lt"/>
                <a:ea typeface="Batang" panose="02030600000101010101" pitchFamily="18" charset="-127"/>
                <a:cs typeface="Tahoma" panose="020B0604030504040204" pitchFamily="34" charset="0"/>
              </a:rPr>
              <a:t>MS</a:t>
            </a:r>
            <a:r>
              <a:rPr lang="en-GB" b="1">
                <a:latin typeface="+mj-lt"/>
                <a:ea typeface="Batang" panose="02030600000101010101" pitchFamily="18" charset="-127"/>
              </a:rPr>
              <a:t> </a:t>
            </a:r>
            <a:r>
              <a:rPr lang="en-GB" b="1">
                <a:effectLst/>
                <a:latin typeface="+mj-lt"/>
                <a:ea typeface="Batang" panose="02030600000101010101" pitchFamily="18" charset="-127"/>
                <a:cs typeface="Tahoma" panose="020B0604030504040204" pitchFamily="34" charset="0"/>
              </a:rPr>
              <a:t>R</a:t>
            </a:r>
            <a:r>
              <a:rPr lang="en-GB" b="1">
                <a:latin typeface="+mj-lt"/>
                <a:ea typeface="Batang" panose="02030600000101010101" pitchFamily="18" charset="-127"/>
                <a:cs typeface="Tahoma" panose="020B0604030504040204" pitchFamily="34" charset="0"/>
              </a:rPr>
              <a:t>ep</a:t>
            </a:r>
            <a:r>
              <a:rPr lang="en-GB" b="1">
                <a:effectLst/>
                <a:latin typeface="+mj-lt"/>
                <a:ea typeface="Batang" panose="02030600000101010101" pitchFamily="18" charset="-127"/>
                <a:cs typeface="Tahoma" panose="020B0604030504040204" pitchFamily="34" charset="0"/>
              </a:rPr>
              <a:t>resentatives</a:t>
            </a:r>
          </a:p>
          <a:p>
            <a:pPr marL="342900" marR="36195" lvl="0" indent="-342900" algn="just">
              <a:buFont typeface="Symbol" panose="05050102010706020507" pitchFamily="18" charset="2"/>
              <a:buChar char=""/>
            </a:pPr>
            <a:r>
              <a:rPr lang="en-GB">
                <a:effectLst/>
                <a:latin typeface="+mj-lt"/>
                <a:ea typeface="Batang" panose="02030600000101010101" pitchFamily="18" charset="-127"/>
                <a:cs typeface="Tahoma" panose="020B0604030504040204" pitchFamily="34" charset="0"/>
              </a:rPr>
              <a:t>Bernardo Guzmán Herrador, Spain</a:t>
            </a:r>
            <a:endParaRPr lang="en-GB">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a:effectLst/>
                <a:latin typeface="+mj-lt"/>
                <a:ea typeface="Batang" panose="02030600000101010101" pitchFamily="18" charset="-127"/>
                <a:cs typeface="Tahoma" panose="020B0604030504040204" pitchFamily="34" charset="0"/>
              </a:rPr>
              <a:t>Claudia Siffczyk, Germany</a:t>
            </a:r>
          </a:p>
          <a:p>
            <a:pPr marL="342900" marR="36195" lvl="0" indent="-342900" algn="just">
              <a:buFont typeface="Symbol" panose="05050102010706020507" pitchFamily="18" charset="2"/>
              <a:buChar char=""/>
            </a:pPr>
            <a:r>
              <a:rPr lang="en-GB" b="0" i="0">
                <a:effectLst/>
                <a:latin typeface="+mj-lt"/>
              </a:rPr>
              <a:t>Guido Benedetti, Denmark</a:t>
            </a:r>
          </a:p>
          <a:p>
            <a:pPr marL="342900" marR="36195" lvl="0" indent="-342900" algn="just">
              <a:buFont typeface="Symbol" panose="05050102010706020507" pitchFamily="18" charset="2"/>
              <a:buChar char=""/>
            </a:pPr>
            <a:r>
              <a:rPr lang="en-GB" b="0" i="0">
                <a:effectLst/>
                <a:latin typeface="+mj-lt"/>
              </a:rPr>
              <a:t>Mairin Boland, Ireland</a:t>
            </a:r>
          </a:p>
          <a:p>
            <a:pPr marL="342900" marR="36195" lvl="0" indent="-342900" algn="just">
              <a:buFont typeface="Symbol" panose="05050102010706020507" pitchFamily="18" charset="2"/>
              <a:buChar char=""/>
            </a:pPr>
            <a:r>
              <a:rPr lang="en-GB">
                <a:effectLst/>
                <a:latin typeface="+mj-lt"/>
                <a:ea typeface="Batang" panose="02030600000101010101" pitchFamily="18" charset="-127"/>
                <a:cs typeface="Tahoma" panose="020B0604030504040204" pitchFamily="34" charset="0"/>
              </a:rPr>
              <a:t>Otto Helve, Finland</a:t>
            </a:r>
            <a:endParaRPr lang="en-GB">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a:effectLst/>
                <a:latin typeface="+mj-lt"/>
                <a:ea typeface="Batang" panose="02030600000101010101" pitchFamily="18" charset="-127"/>
                <a:cs typeface="Tahoma" panose="020B0604030504040204" pitchFamily="34" charset="0"/>
              </a:rPr>
              <a:t>Paula Vasconcelos, Portugal</a:t>
            </a:r>
            <a:endParaRPr lang="en-GB">
              <a:effectLst/>
              <a:highlight>
                <a:srgbClr val="C0C0C0"/>
              </a:highlight>
              <a:latin typeface="+mj-lt"/>
              <a:ea typeface="Batang" panose="02030600000101010101" pitchFamily="18" charset="-127"/>
              <a:cs typeface="Times New Roman" panose="02020603050405020304" pitchFamily="18" charset="0"/>
            </a:endParaRPr>
          </a:p>
          <a:p>
            <a:pPr algn="just"/>
            <a:r>
              <a:rPr lang="en-GB">
                <a:effectLst/>
                <a:latin typeface="+mj-lt"/>
                <a:ea typeface="Calibri" panose="020F0502020204030204" pitchFamily="34" charset="0"/>
                <a:cs typeface="Times New Roman" panose="02020603050405020304" pitchFamily="18" charset="0"/>
              </a:rPr>
              <a:t> </a:t>
            </a:r>
            <a:endParaRPr lang="en-GB">
              <a:effectLst/>
              <a:latin typeface="+mj-lt"/>
              <a:ea typeface="Batang" panose="02030600000101010101" pitchFamily="18" charset="-127"/>
              <a:cs typeface="Times New Roman" panose="02020603050405020304" pitchFamily="18" charset="0"/>
            </a:endParaRPr>
          </a:p>
          <a:p>
            <a:pPr algn="just"/>
            <a:r>
              <a:rPr lang="en-GB" b="1">
                <a:effectLst/>
                <a:latin typeface="+mj-lt"/>
                <a:ea typeface="Batang" panose="02030600000101010101" pitchFamily="18" charset="-127"/>
                <a:cs typeface="Times New Roman" panose="02020603050405020304" pitchFamily="18" charset="0"/>
              </a:rPr>
              <a:t>European Commission DG representatives</a:t>
            </a:r>
            <a:endParaRPr lang="en-GB">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a:effectLst/>
                <a:latin typeface="+mj-lt"/>
                <a:ea typeface="Batang" panose="02030600000101010101" pitchFamily="18" charset="-127"/>
                <a:cs typeface="Tahoma" panose="020B0604030504040204" pitchFamily="34" charset="0"/>
              </a:rPr>
              <a:t>Anna </a:t>
            </a:r>
            <a:r>
              <a:rPr lang="en-GB" err="1">
                <a:effectLst/>
                <a:latin typeface="+mj-lt"/>
                <a:ea typeface="Batang" panose="02030600000101010101" pitchFamily="18" charset="-127"/>
                <a:cs typeface="Tahoma" panose="020B0604030504040204" pitchFamily="34" charset="0"/>
              </a:rPr>
              <a:t>Battistutta</a:t>
            </a:r>
            <a:r>
              <a:rPr lang="en-GB">
                <a:effectLst/>
                <a:latin typeface="+mj-lt"/>
                <a:ea typeface="Batang" panose="02030600000101010101" pitchFamily="18" charset="-127"/>
                <a:cs typeface="Tahoma" panose="020B0604030504040204" pitchFamily="34" charset="0"/>
              </a:rPr>
              <a:t>, DG ECHO</a:t>
            </a:r>
            <a:endParaRPr lang="en-GB">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a:effectLst/>
                <a:latin typeface="+mj-lt"/>
                <a:ea typeface="Batang" panose="02030600000101010101" pitchFamily="18" charset="-127"/>
                <a:cs typeface="Tahoma" panose="020B0604030504040204" pitchFamily="34" charset="0"/>
              </a:rPr>
              <a:t>Isabella </a:t>
            </a:r>
            <a:r>
              <a:rPr lang="en-GB" err="1">
                <a:effectLst/>
                <a:latin typeface="+mj-lt"/>
                <a:ea typeface="Batang" panose="02030600000101010101" pitchFamily="18" charset="-127"/>
                <a:cs typeface="Tahoma" panose="020B0604030504040204" pitchFamily="34" charset="0"/>
              </a:rPr>
              <a:t>Panunzi</a:t>
            </a:r>
            <a:r>
              <a:rPr lang="en-GB">
                <a:effectLst/>
                <a:latin typeface="+mj-lt"/>
                <a:ea typeface="Batang" panose="02030600000101010101" pitchFamily="18" charset="-127"/>
                <a:cs typeface="Tahoma" panose="020B0604030504040204" pitchFamily="34" charset="0"/>
              </a:rPr>
              <a:t>, DG HERA</a:t>
            </a:r>
            <a:endParaRPr lang="en-GB">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a:effectLst/>
                <a:latin typeface="+mj-lt"/>
                <a:ea typeface="Batang" panose="02030600000101010101" pitchFamily="18" charset="-127"/>
                <a:cs typeface="Tahoma" panose="020B0604030504040204" pitchFamily="34" charset="0"/>
              </a:rPr>
              <a:t>Evelyn </a:t>
            </a:r>
            <a:r>
              <a:rPr lang="en-GB" err="1">
                <a:effectLst/>
                <a:latin typeface="+mj-lt"/>
                <a:ea typeface="Batang" panose="02030600000101010101" pitchFamily="18" charset="-127"/>
                <a:cs typeface="Tahoma" panose="020B0604030504040204" pitchFamily="34" charset="0"/>
              </a:rPr>
              <a:t>Depoortere</a:t>
            </a:r>
            <a:r>
              <a:rPr lang="en-GB">
                <a:effectLst/>
                <a:latin typeface="+mj-lt"/>
                <a:ea typeface="Batang" panose="02030600000101010101" pitchFamily="18" charset="-127"/>
                <a:cs typeface="Tahoma" panose="020B0604030504040204" pitchFamily="34" charset="0"/>
              </a:rPr>
              <a:t>, DG RTD</a:t>
            </a:r>
            <a:endParaRPr lang="en-GB">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a:effectLst/>
                <a:latin typeface="+mj-lt"/>
                <a:ea typeface="Batang" panose="02030600000101010101" pitchFamily="18" charset="-127"/>
                <a:cs typeface="Tahoma" panose="020B0604030504040204" pitchFamily="34" charset="0"/>
              </a:rPr>
              <a:t>Laura </a:t>
            </a:r>
            <a:r>
              <a:rPr lang="en-GB" err="1">
                <a:effectLst/>
                <a:latin typeface="+mj-lt"/>
                <a:ea typeface="Batang" panose="02030600000101010101" pitchFamily="18" charset="-127"/>
                <a:cs typeface="Tahoma" panose="020B0604030504040204" pitchFamily="34" charset="0"/>
              </a:rPr>
              <a:t>Gillini</a:t>
            </a:r>
            <a:r>
              <a:rPr lang="en-GB">
                <a:effectLst/>
                <a:latin typeface="+mj-lt"/>
                <a:ea typeface="Batang" panose="02030600000101010101" pitchFamily="18" charset="-127"/>
                <a:cs typeface="Tahoma" panose="020B0604030504040204" pitchFamily="34" charset="0"/>
              </a:rPr>
              <a:t>, DG SANTE</a:t>
            </a:r>
          </a:p>
          <a:p>
            <a:pPr marL="342900" marR="36195" indent="-342900" algn="just">
              <a:buFont typeface="Symbol" panose="05050102010706020507" pitchFamily="18" charset="2"/>
              <a:buChar char=""/>
            </a:pPr>
            <a:r>
              <a:rPr lang="en-GB">
                <a:effectLst/>
                <a:latin typeface="+mj-lt"/>
                <a:ea typeface="Batang" panose="02030600000101010101" pitchFamily="18" charset="-127"/>
                <a:cs typeface="Tahoma" panose="020B0604030504040204" pitchFamily="34" charset="0"/>
              </a:rPr>
              <a:t>Alexandre Jully, DG ECHO (alternate)</a:t>
            </a:r>
          </a:p>
          <a:p>
            <a:pPr marR="36195" algn="just"/>
            <a:endParaRPr lang="en-GB">
              <a:latin typeface="+mj-lt"/>
              <a:ea typeface="Batang" panose="02030600000101010101" pitchFamily="18" charset="-127"/>
              <a:cs typeface="Tahoma" panose="020B0604030504040204" pitchFamily="34" charset="0"/>
            </a:endParaRPr>
          </a:p>
          <a:p>
            <a:pPr algn="just"/>
            <a:r>
              <a:rPr lang="en-GB" b="1">
                <a:latin typeface="+mj-lt"/>
                <a:ea typeface="Batang" panose="02030600000101010101" pitchFamily="18" charset="-127"/>
                <a:cs typeface="Times New Roman" panose="02020603050405020304" pitchFamily="18" charset="0"/>
              </a:rPr>
              <a:t>European Medicines Agency</a:t>
            </a:r>
            <a:endParaRPr lang="en-GB">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b="0" i="0">
                <a:effectLst/>
                <a:latin typeface="+mj-lt"/>
              </a:rPr>
              <a:t>Manuela Mura</a:t>
            </a:r>
          </a:p>
          <a:p>
            <a:pPr marR="36195" algn="just"/>
            <a:endParaRPr lang="en-GB">
              <a:effectLst/>
              <a:latin typeface="+mj-lt"/>
              <a:ea typeface="Batang" panose="02030600000101010101" pitchFamily="18" charset="-127"/>
              <a:cs typeface="Times New Roman" panose="02020603050405020304" pitchFamily="18" charset="0"/>
            </a:endParaRPr>
          </a:p>
          <a:p>
            <a:pPr algn="just"/>
            <a:r>
              <a:rPr lang="en-GB">
                <a:effectLst/>
                <a:latin typeface="+mj-lt"/>
                <a:ea typeface="Calibri" panose="020F0502020204030204" pitchFamily="34" charset="0"/>
                <a:cs typeface="Times New Roman" panose="02020603050405020304" pitchFamily="18" charset="0"/>
              </a:rPr>
              <a:t> </a:t>
            </a:r>
            <a:endParaRPr lang="en-GB">
              <a:effectLst/>
              <a:latin typeface="+mj-lt"/>
              <a:ea typeface="Batang" panose="02030600000101010101" pitchFamily="18" charset="-127"/>
              <a:cs typeface="Times New Roman" panose="02020603050405020304" pitchFamily="18" charset="0"/>
            </a:endParaRPr>
          </a:p>
          <a:p>
            <a:pPr algn="l"/>
            <a:r>
              <a:rPr lang="en-GB" sz="1400">
                <a:effectLst/>
                <a:latin typeface="Tahoma" panose="020B0604030504040204" pitchFamily="34" charset="0"/>
                <a:ea typeface="Times New Roman" panose="02020603050405020304" pitchFamily="18" charset="0"/>
                <a:cs typeface="Times New Roman" panose="02020603050405020304" pitchFamily="18" charset="0"/>
              </a:rPr>
              <a:t> </a:t>
            </a:r>
            <a:endParaRPr lang="en-GB" sz="1800"/>
          </a:p>
        </p:txBody>
      </p:sp>
    </p:spTree>
    <p:extLst>
      <p:ext uri="{BB962C8B-B14F-4D97-AF65-F5344CB8AC3E}">
        <p14:creationId xmlns:p14="http://schemas.microsoft.com/office/powerpoint/2010/main" val="17560214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1D42-256A-BD5D-2C98-7CF32A1361BF}"/>
              </a:ext>
            </a:extLst>
          </p:cNvPr>
          <p:cNvSpPr>
            <a:spLocks noGrp="1"/>
          </p:cNvSpPr>
          <p:nvPr>
            <p:ph type="ctrTitle"/>
          </p:nvPr>
        </p:nvSpPr>
        <p:spPr/>
        <p:txBody>
          <a:bodyPr/>
          <a:lstStyle/>
          <a:p>
            <a:endParaRPr lang="en-GB"/>
          </a:p>
        </p:txBody>
      </p:sp>
      <p:sp>
        <p:nvSpPr>
          <p:cNvPr id="5" name="Slide Number Placeholder 4">
            <a:extLst>
              <a:ext uri="{FF2B5EF4-FFF2-40B4-BE49-F238E27FC236}">
                <a16:creationId xmlns:a16="http://schemas.microsoft.com/office/drawing/2014/main" id="{2A4B8B84-D181-65D4-3011-E484260E96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EB9FA4D3-7D4A-3E8D-0533-ABEC0F40ACAF}"/>
              </a:ext>
            </a:extLst>
          </p:cNvPr>
          <p:cNvSpPr/>
          <p:nvPr/>
        </p:nvSpPr>
        <p:spPr>
          <a:xfrm>
            <a:off x="0" y="2914650"/>
            <a:ext cx="12192000" cy="39488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ahoma"/>
              <a:ea typeface="+mn-ea"/>
              <a:cs typeface="+mn-cs"/>
            </a:endParaRPr>
          </a:p>
        </p:txBody>
      </p:sp>
      <p:sp>
        <p:nvSpPr>
          <p:cNvPr id="8" name="Title 6">
            <a:extLst>
              <a:ext uri="{FF2B5EF4-FFF2-40B4-BE49-F238E27FC236}">
                <a16:creationId xmlns:a16="http://schemas.microsoft.com/office/drawing/2014/main" id="{D6C4123F-2449-09DC-E048-787745C56411}"/>
              </a:ext>
            </a:extLst>
          </p:cNvPr>
          <p:cNvSpPr>
            <a:spLocks noGrp="1"/>
          </p:cNvSpPr>
          <p:nvPr/>
        </p:nvSpPr>
        <p:spPr>
          <a:xfrm>
            <a:off x="696000" y="2660854"/>
            <a:ext cx="10800000" cy="1794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Thank you</a:t>
            </a:r>
          </a:p>
        </p:txBody>
      </p:sp>
      <p:pic>
        <p:nvPicPr>
          <p:cNvPr id="3" name="Picture 2">
            <a:extLst>
              <a:ext uri="{FF2B5EF4-FFF2-40B4-BE49-F238E27FC236}">
                <a16:creationId xmlns:a16="http://schemas.microsoft.com/office/drawing/2014/main" id="{674F6CD2-402B-88C0-6695-DD019A2063EC}"/>
              </a:ext>
            </a:extLst>
          </p:cNvPr>
          <p:cNvPicPr>
            <a:picLocks noChangeAspect="1"/>
          </p:cNvPicPr>
          <p:nvPr/>
        </p:nvPicPr>
        <p:blipFill>
          <a:blip r:embed="rId2"/>
          <a:stretch>
            <a:fillRect/>
          </a:stretch>
        </p:blipFill>
        <p:spPr>
          <a:xfrm>
            <a:off x="-9236" y="10275"/>
            <a:ext cx="2794251" cy="6830392"/>
          </a:xfrm>
          <a:prstGeom prst="rect">
            <a:avLst/>
          </a:prstGeom>
        </p:spPr>
      </p:pic>
    </p:spTree>
    <p:extLst>
      <p:ext uri="{BB962C8B-B14F-4D97-AF65-F5344CB8AC3E}">
        <p14:creationId xmlns:p14="http://schemas.microsoft.com/office/powerpoint/2010/main" val="148351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2A41-51E5-7F0D-EE31-F9989E33E167}"/>
              </a:ext>
            </a:extLst>
          </p:cNvPr>
          <p:cNvSpPr>
            <a:spLocks noGrp="1"/>
          </p:cNvSpPr>
          <p:nvPr>
            <p:ph type="title"/>
          </p:nvPr>
        </p:nvSpPr>
        <p:spPr/>
        <p:txBody>
          <a:bodyPr/>
          <a:lstStyle/>
          <a:p>
            <a:r>
              <a:rPr lang="en-GB"/>
              <a:t>Member States participants</a:t>
            </a:r>
          </a:p>
        </p:txBody>
      </p:sp>
      <p:sp>
        <p:nvSpPr>
          <p:cNvPr id="5" name="Slide Number Placeholder 4">
            <a:extLst>
              <a:ext uri="{FF2B5EF4-FFF2-40B4-BE49-F238E27FC236}">
                <a16:creationId xmlns:a16="http://schemas.microsoft.com/office/drawing/2014/main" id="{C14FC230-2474-5329-EB94-0E08F4D7084C}"/>
              </a:ext>
            </a:extLst>
          </p:cNvPr>
          <p:cNvSpPr>
            <a:spLocks noGrp="1"/>
          </p:cNvSpPr>
          <p:nvPr>
            <p:ph type="sldNum" sz="quarter" idx="12"/>
          </p:nvPr>
        </p:nvSpPr>
        <p:spPr/>
        <p:txBody>
          <a:bodyPr/>
          <a:lstStyle/>
          <a:p>
            <a:fld id="{F9E29A8E-A0F1-419A-8E8B-A78BF9C70DE8}" type="slidenum">
              <a:rPr lang="en-GB" smtClean="0"/>
              <a:pPr/>
              <a:t>9</a:t>
            </a:fld>
            <a:endParaRPr lang="en-GB"/>
          </a:p>
        </p:txBody>
      </p:sp>
      <p:graphicFrame>
        <p:nvGraphicFramePr>
          <p:cNvPr id="7" name="Table 6">
            <a:extLst>
              <a:ext uri="{FF2B5EF4-FFF2-40B4-BE49-F238E27FC236}">
                <a16:creationId xmlns:a16="http://schemas.microsoft.com/office/drawing/2014/main" id="{14880BCA-8ADC-A4EE-4E51-9B71B0FD9A27}"/>
              </a:ext>
            </a:extLst>
          </p:cNvPr>
          <p:cNvGraphicFramePr>
            <a:graphicFrameLocks noGrp="1"/>
          </p:cNvGraphicFramePr>
          <p:nvPr>
            <p:extLst>
              <p:ext uri="{D42A27DB-BD31-4B8C-83A1-F6EECF244321}">
                <p14:modId xmlns:p14="http://schemas.microsoft.com/office/powerpoint/2010/main" val="2314654302"/>
              </p:ext>
            </p:extLst>
          </p:nvPr>
        </p:nvGraphicFramePr>
        <p:xfrm>
          <a:off x="387550" y="1292346"/>
          <a:ext cx="5328000" cy="5120572"/>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3928157120"/>
                    </a:ext>
                  </a:extLst>
                </a:gridCol>
                <a:gridCol w="1908000">
                  <a:extLst>
                    <a:ext uri="{9D8B030D-6E8A-4147-A177-3AD203B41FA5}">
                      <a16:colId xmlns:a16="http://schemas.microsoft.com/office/drawing/2014/main" val="3025984791"/>
                    </a:ext>
                  </a:extLst>
                </a:gridCol>
                <a:gridCol w="2844000">
                  <a:extLst>
                    <a:ext uri="{9D8B030D-6E8A-4147-A177-3AD203B41FA5}">
                      <a16:colId xmlns:a16="http://schemas.microsoft.com/office/drawing/2014/main" val="1369514679"/>
                    </a:ext>
                  </a:extLst>
                </a:gridCol>
              </a:tblGrid>
              <a:tr h="714041">
                <a:tc>
                  <a:txBody>
                    <a:bodyPr/>
                    <a:lstStyle/>
                    <a:p>
                      <a:pPr algn="ctr" fontAlgn="ctr"/>
                      <a:r>
                        <a:rPr lang="en-GB" sz="1800" b="1" u="none" strike="noStrike">
                          <a:effectLst/>
                        </a:rPr>
                        <a:t>No.</a:t>
                      </a:r>
                      <a:endParaRPr lang="en-GB" sz="1800" b="1"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Country</a:t>
                      </a:r>
                      <a:endParaRPr lang="en-GB" sz="1800" b="1"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Experts</a:t>
                      </a:r>
                      <a:endParaRPr lang="en-GB" sz="1800" b="1"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2556175126"/>
                  </a:ext>
                </a:extLst>
              </a:tr>
              <a:tr h="490361">
                <a:tc>
                  <a:txBody>
                    <a:bodyPr/>
                    <a:lstStyle/>
                    <a:p>
                      <a:pPr algn="ctr" fontAlgn="ctr"/>
                      <a:r>
                        <a:rPr lang="en-GB" sz="1800" u="none" strike="noStrike">
                          <a:effectLst/>
                        </a:rPr>
                        <a:t>1</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Austria</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Bernhard Benka</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986137368"/>
                  </a:ext>
                </a:extLst>
              </a:tr>
              <a:tr h="733862">
                <a:tc>
                  <a:txBody>
                    <a:bodyPr/>
                    <a:lstStyle/>
                    <a:p>
                      <a:pPr algn="ctr" fontAlgn="ctr"/>
                      <a:r>
                        <a:rPr lang="en-GB" sz="1800" u="none" strike="noStrike">
                          <a:effectLst/>
                        </a:rPr>
                        <a:t>2</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Belgium</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Gauthier Willemse</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Jorgen Stassijns</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508950780"/>
                  </a:ext>
                </a:extLst>
              </a:tr>
              <a:tr h="733862">
                <a:tc>
                  <a:txBody>
                    <a:bodyPr/>
                    <a:lstStyle/>
                    <a:p>
                      <a:pPr algn="ctr" fontAlgn="ctr"/>
                      <a:r>
                        <a:rPr lang="en-GB" sz="1800" u="none" strike="noStrike">
                          <a:effectLst/>
                        </a:rPr>
                        <a:t>3</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Bulgaria</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Kalina Petkova</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Zhivka Getsova</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2843283906"/>
                  </a:ext>
                </a:extLst>
              </a:tr>
              <a:tr h="733862">
                <a:tc>
                  <a:txBody>
                    <a:bodyPr/>
                    <a:lstStyle/>
                    <a:p>
                      <a:pPr algn="ctr" fontAlgn="ctr"/>
                      <a:r>
                        <a:rPr lang="en-GB" sz="1800" u="none" strike="noStrike">
                          <a:effectLst/>
                        </a:rPr>
                        <a:t>4</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Czech Republic</a:t>
                      </a:r>
                      <a:endParaRPr lang="en-GB" sz="1800" b="1" i="0" u="none" strike="noStrike">
                        <a:effectLst/>
                        <a:latin typeface="Calibri" panose="020F0502020204030204" pitchFamily="34"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Tomas Kotesovec</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Zdenek Kysely </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1272245775"/>
                  </a:ext>
                </a:extLst>
              </a:tr>
              <a:tr h="490361">
                <a:tc>
                  <a:txBody>
                    <a:bodyPr/>
                    <a:lstStyle/>
                    <a:p>
                      <a:pPr algn="ctr" fontAlgn="ctr"/>
                      <a:r>
                        <a:rPr lang="en-GB" sz="1800" u="none" strike="noStrike">
                          <a:effectLst/>
                        </a:rPr>
                        <a:t>5</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Denmark</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Søren Neermark</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4053412771"/>
                  </a:ext>
                </a:extLst>
              </a:tr>
              <a:tr h="733862">
                <a:tc>
                  <a:txBody>
                    <a:bodyPr/>
                    <a:lstStyle/>
                    <a:p>
                      <a:pPr algn="ctr" fontAlgn="ctr"/>
                      <a:r>
                        <a:rPr lang="en-GB" sz="1800" u="none" strike="noStrike">
                          <a:effectLst/>
                        </a:rPr>
                        <a:t>6</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Estonia</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Andras Armväärt</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Kärt Sõber</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3160652227"/>
                  </a:ext>
                </a:extLst>
              </a:tr>
              <a:tr h="490361">
                <a:tc>
                  <a:txBody>
                    <a:bodyPr/>
                    <a:lstStyle/>
                    <a:p>
                      <a:pPr algn="ctr" fontAlgn="ctr"/>
                      <a:r>
                        <a:rPr lang="en-GB" sz="1800" u="none" strike="noStrike">
                          <a:effectLst/>
                        </a:rPr>
                        <a:t>7</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Finland</a:t>
                      </a:r>
                      <a:endParaRPr lang="en-GB" sz="1800" b="1" i="0" u="none" strike="noStrike">
                        <a:effectLst/>
                        <a:latin typeface="Calibri" panose="020F0502020204030204" pitchFamily="34"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Hannu Kiviranta </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3825216043"/>
                  </a:ext>
                </a:extLst>
              </a:tr>
            </a:tbl>
          </a:graphicData>
        </a:graphic>
      </p:graphicFrame>
      <p:graphicFrame>
        <p:nvGraphicFramePr>
          <p:cNvPr id="8" name="Table 7">
            <a:extLst>
              <a:ext uri="{FF2B5EF4-FFF2-40B4-BE49-F238E27FC236}">
                <a16:creationId xmlns:a16="http://schemas.microsoft.com/office/drawing/2014/main" id="{C2C9DA41-EB5F-8CB2-AB51-E26AB8E7F607}"/>
              </a:ext>
            </a:extLst>
          </p:cNvPr>
          <p:cNvGraphicFramePr>
            <a:graphicFrameLocks noGrp="1"/>
          </p:cNvGraphicFramePr>
          <p:nvPr>
            <p:extLst>
              <p:ext uri="{D42A27DB-BD31-4B8C-83A1-F6EECF244321}">
                <p14:modId xmlns:p14="http://schemas.microsoft.com/office/powerpoint/2010/main" val="607000140"/>
              </p:ext>
            </p:extLst>
          </p:nvPr>
        </p:nvGraphicFramePr>
        <p:xfrm>
          <a:off x="5929864" y="1292345"/>
          <a:ext cx="5328000" cy="512057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2956069957"/>
                    </a:ext>
                  </a:extLst>
                </a:gridCol>
                <a:gridCol w="1908000">
                  <a:extLst>
                    <a:ext uri="{9D8B030D-6E8A-4147-A177-3AD203B41FA5}">
                      <a16:colId xmlns:a16="http://schemas.microsoft.com/office/drawing/2014/main" val="2484819465"/>
                    </a:ext>
                  </a:extLst>
                </a:gridCol>
                <a:gridCol w="2844000">
                  <a:extLst>
                    <a:ext uri="{9D8B030D-6E8A-4147-A177-3AD203B41FA5}">
                      <a16:colId xmlns:a16="http://schemas.microsoft.com/office/drawing/2014/main" val="3397514694"/>
                    </a:ext>
                  </a:extLst>
                </a:gridCol>
              </a:tblGrid>
              <a:tr h="596618">
                <a:tc>
                  <a:txBody>
                    <a:bodyPr/>
                    <a:lstStyle/>
                    <a:p>
                      <a:pPr algn="ctr" fontAlgn="ctr"/>
                      <a:r>
                        <a:rPr lang="en-GB" sz="1800" b="1" u="none" strike="noStrike">
                          <a:effectLst/>
                        </a:rPr>
                        <a:t>No.</a:t>
                      </a:r>
                      <a:endParaRPr lang="en-GB" sz="1800" b="1"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Country</a:t>
                      </a:r>
                      <a:endParaRPr lang="en-GB" sz="1800" b="1"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Experts</a:t>
                      </a:r>
                      <a:endParaRPr lang="en-GB" sz="1800" b="1"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2497033322"/>
                  </a:ext>
                </a:extLst>
              </a:tr>
              <a:tr h="613179">
                <a:tc>
                  <a:txBody>
                    <a:bodyPr/>
                    <a:lstStyle/>
                    <a:p>
                      <a:pPr algn="ctr" fontAlgn="ctr"/>
                      <a:r>
                        <a:rPr lang="en-GB" sz="1800" u="none" strike="noStrike">
                          <a:effectLst/>
                        </a:rPr>
                        <a:t>8</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France</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Clément Lazarus</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Harold Noel</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1310600973"/>
                  </a:ext>
                </a:extLst>
              </a:tr>
              <a:tr h="613179">
                <a:tc>
                  <a:txBody>
                    <a:bodyPr/>
                    <a:lstStyle/>
                    <a:p>
                      <a:pPr algn="ctr" fontAlgn="ctr"/>
                      <a:r>
                        <a:rPr lang="en-GB" sz="1800" u="none" strike="noStrike">
                          <a:effectLst/>
                        </a:rPr>
                        <a:t>9</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Germany</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Florian Schwöbel</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Meike Schöll   </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684388765"/>
                  </a:ext>
                </a:extLst>
              </a:tr>
              <a:tr h="613179">
                <a:tc>
                  <a:txBody>
                    <a:bodyPr/>
                    <a:lstStyle/>
                    <a:p>
                      <a:pPr algn="ctr" fontAlgn="ctr"/>
                      <a:r>
                        <a:rPr lang="en-GB" sz="1800" u="none" strike="noStrike">
                          <a:effectLst/>
                        </a:rPr>
                        <a:t>10</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Hungary</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Agnes Danielisz</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800" u="none" strike="noStrike">
                          <a:effectLst/>
                        </a:rPr>
                        <a:t>- Agnes Galgoczi </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602476588"/>
                  </a:ext>
                </a:extLst>
              </a:tr>
              <a:tr h="536883">
                <a:tc>
                  <a:txBody>
                    <a:bodyPr/>
                    <a:lstStyle/>
                    <a:p>
                      <a:pPr algn="ctr" fontAlgn="ctr"/>
                      <a:r>
                        <a:rPr lang="en-GB" sz="1800" u="none" strike="noStrike">
                          <a:effectLst/>
                        </a:rPr>
                        <a:t>11</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Iceland</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Gudrun Aspelund</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37718634"/>
                  </a:ext>
                </a:extLst>
              </a:tr>
              <a:tr h="536883">
                <a:tc>
                  <a:txBody>
                    <a:bodyPr/>
                    <a:lstStyle/>
                    <a:p>
                      <a:pPr algn="ctr" fontAlgn="ctr"/>
                      <a:r>
                        <a:rPr lang="en-GB" sz="1800" u="none" strike="noStrike">
                          <a:effectLst/>
                        </a:rPr>
                        <a:t>12</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Ireland</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Éamonn O’Moore  </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2535924825"/>
                  </a:ext>
                </a:extLst>
              </a:tr>
              <a:tr h="536883">
                <a:tc>
                  <a:txBody>
                    <a:bodyPr/>
                    <a:lstStyle/>
                    <a:p>
                      <a:pPr algn="ctr" fontAlgn="ctr"/>
                      <a:r>
                        <a:rPr lang="en-GB" sz="1800" u="none" strike="noStrike">
                          <a:effectLst/>
                        </a:rPr>
                        <a:t>13</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Italy</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Flavia Riccardo </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65647514"/>
                  </a:ext>
                </a:extLst>
              </a:tr>
              <a:tr h="536883">
                <a:tc>
                  <a:txBody>
                    <a:bodyPr/>
                    <a:lstStyle/>
                    <a:p>
                      <a:pPr algn="ctr" fontAlgn="ctr"/>
                      <a:r>
                        <a:rPr lang="en-GB" sz="1800" u="none" strike="noStrike">
                          <a:effectLst/>
                        </a:rPr>
                        <a:t>14</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Latvia</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Indra Linina </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2599071964"/>
                  </a:ext>
                </a:extLst>
              </a:tr>
              <a:tr h="536883">
                <a:tc>
                  <a:txBody>
                    <a:bodyPr/>
                    <a:lstStyle/>
                    <a:p>
                      <a:pPr algn="ctr" fontAlgn="ctr"/>
                      <a:r>
                        <a:rPr lang="en-GB" sz="1800" u="none" strike="noStrike">
                          <a:effectLst/>
                        </a:rPr>
                        <a:t>15</a:t>
                      </a:r>
                      <a:endParaRPr lang="en-GB" sz="1800" b="0" i="0" u="none" strike="noStrike">
                        <a:effectLst/>
                        <a:latin typeface="Calibri" panose="020F0502020204030204" pitchFamily="34" charset="0"/>
                      </a:endParaRPr>
                    </a:p>
                  </a:txBody>
                  <a:tcPr marL="6350" marR="6350" marT="6350" marB="0" anchor="ctr"/>
                </a:tc>
                <a:tc>
                  <a:txBody>
                    <a:bodyPr/>
                    <a:lstStyle/>
                    <a:p>
                      <a:pPr algn="ctr" fontAlgn="ctr"/>
                      <a:r>
                        <a:rPr lang="en-GB" sz="1800" b="1" u="none" strike="noStrike">
                          <a:effectLst/>
                        </a:rPr>
                        <a:t>Lithuania</a:t>
                      </a:r>
                      <a:endParaRPr lang="en-GB" sz="1800" b="1" i="0" u="none" strike="noStrike">
                        <a:effectLst/>
                        <a:latin typeface="Calibri" panose="020F0502020204030204" pitchFamily="34" charset="0"/>
                      </a:endParaRPr>
                    </a:p>
                  </a:txBody>
                  <a:tcPr marL="6350" marR="6350" marT="6350" marB="0" anchor="ctr"/>
                </a:tc>
                <a:tc>
                  <a:txBody>
                    <a:bodyPr/>
                    <a:lstStyle/>
                    <a:p>
                      <a:pPr algn="l" fontAlgn="ctr"/>
                      <a:r>
                        <a:rPr lang="en-GB" sz="1800" u="none" strike="noStrike">
                          <a:effectLst/>
                        </a:rPr>
                        <a:t>- Paulius Gradeckas</a:t>
                      </a:r>
                      <a:endParaRPr lang="en-GB" sz="1800" b="0" i="0" u="none" strike="noStrike">
                        <a:effectLst/>
                        <a:latin typeface="Calibri" panose="020F0502020204030204" pitchFamily="34" charset="0"/>
                      </a:endParaRPr>
                    </a:p>
                  </a:txBody>
                  <a:tcPr marL="6350" marR="6350" marT="6350" marB="0" anchor="ctr"/>
                </a:tc>
                <a:extLst>
                  <a:ext uri="{0D108BD9-81ED-4DB2-BD59-A6C34878D82A}">
                    <a16:rowId xmlns:a16="http://schemas.microsoft.com/office/drawing/2014/main" val="130245254"/>
                  </a:ext>
                </a:extLst>
              </a:tr>
            </a:tbl>
          </a:graphicData>
        </a:graphic>
      </p:graphicFrame>
    </p:spTree>
    <p:extLst>
      <p:ext uri="{BB962C8B-B14F-4D97-AF65-F5344CB8AC3E}">
        <p14:creationId xmlns:p14="http://schemas.microsoft.com/office/powerpoint/2010/main" val="3503061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EVENT_SECTION_UUID" val="84837c28-b3ad-4866-af38-7f2f5d937013"/>
  <p:tag name="SLIDO_PRESENTATION_ID" val="00000000-0000-0000-0000-000000000000"/>
  <p:tag name="SLIDO_EVENT_UUID" val="8f267e66-0da0-401d-856f-d4aff2450e94"/>
  <p:tag name="SLIDO_APP_VERSION" val="1.5.3.3511"/>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3MDYwODUzMDR9"/>
  <p:tag name="SLIDO_TYPE" val="SlidoPoll"/>
  <p:tag name="SLIDO_POLL_UUID" val="f438055f-33c9-46b7-af4e-32efe2f38115"/>
  <p:tag name="SLIDO_TIMELINE" val="W3sicG9sbFF1ZXN0aW9uVXVpZCI6IjBkYmNhMWUyLWNjMzktNGU0OC1hNTM3LWFmMTFmYzgwOTE0Zi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DU5MzE0MTJ9"/>
  <p:tag name="SLIDO_TYPE" val="SlidoPoll"/>
  <p:tag name="SLIDO_POLL_UUID" val="c97fbd8a-9d71-421c-b6fa-ba8ddd8d12c0"/>
  <p:tag name="SLIDO_TIMELINE" val="W3sicG9sbFF1ZXN0aW9uVXVpZCI6IjQ4N2Q1ODJhLTFiODMtNGEzZC1hOTEzLTYyNGVkYTQxMWJmZC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DU5MzE0NDB9"/>
  <p:tag name="SLIDO_TYPE" val="SlidoPoll"/>
  <p:tag name="SLIDO_POLL_UUID" val="cee66736-92d2-47a4-82fd-7c674d990314"/>
  <p:tag name="SLIDO_TIMELINE" val="W3sicG9sbFF1ZXN0aW9uVXVpZCI6ImE3OTJhZGE0LTc0MTEtNGYxYi1hMTc5LWI5OThhZmYyYjM5Yy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_ECDC_PowerPoint_Template_2018-newbuilding-16-9 V3" id="{2DD6B7EA-97BA-4D9F-AB24-D4BC48AEFED8}" vid="{7806B63C-DD83-4B3D-AD06-6C12C5C24C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14c281f0-fdb2-43d6-8bd5-8268950107ba" ContentTypeId="0x010100EE95EE7DB3A482488E68FA4A7091999F"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bed60e9a-f1b8-4691-a7e2-534f78067ff3</TermId>
        </TermInfo>
      </Terms>
    </b489bfe21c7249aba6a1ae186fa4e51c>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ECMX_SUMMARY xmlns="4240f11c-4df2-4a37-9be1-bdf0d4dfc218" xsi:nil="true"/>
    <ECMX_ADDITIONALINFO xmlns="4240f11c-4df2-4a37-9be1-bdf0d4dfc218" xsi:nil="true"/>
    <ECMX_OWNER xmlns="fe73b3f6-a427-4a99-886e-da32c6de835d">
      <UserInfo>
        <DisplayName/>
        <AccountId xsi:nil="true"/>
        <AccountType/>
      </UserInfo>
    </ECMX_OWNER>
    <kf1264ba1b22407abef15b09c01e8cf0 xmlns="fe73b3f6-a427-4a99-886e-da32c6de835d">
      <Terms xmlns="http://schemas.microsoft.com/office/infopath/2007/PartnerControls"/>
    </kf1264ba1b22407abef15b09c01e8cf0>
    <o13d78bceb4b4178ab3c456bf4db706a xmlns="fe73b3f6-a427-4a99-886e-da32c6de835d">
      <Terms xmlns="http://schemas.microsoft.com/office/infopath/2007/PartnerControls"/>
    </o13d78bceb4b4178ab3c456bf4db706a>
    <TaxKeywordTaxHTField xmlns="ad844e80-7513-4d59-8106-40a8f6a315d3">
      <Terms xmlns="http://schemas.microsoft.com/office/infopath/2007/PartnerControls"/>
    </TaxKeywordTaxHTField>
    <ECMX_PUBLISHDATE xmlns="4240f11c-4df2-4a37-9be1-bdf0d4dfc218" xsi:nil="true"/>
    <ECMX_BUSINESSID xmlns="4240f11c-4df2-4a37-9be1-bdf0d4dfc218" xsi:nil="true"/>
    <c67668d6730c4bc2a26c654fc875ab99 xmlns="fe73b3f6-a427-4a99-886e-da32c6de835d">
      <Terms xmlns="http://schemas.microsoft.com/office/infopath/2007/PartnerControls">
        <TermInfo xmlns="http://schemas.microsoft.com/office/infopath/2007/PartnerControls">
          <TermName xmlns="http://schemas.microsoft.com/office/infopath/2007/PartnerControls">Surveillance and Analysis</TermName>
          <TermId xmlns="http://schemas.microsoft.com/office/infopath/2007/PartnerControls">4abf0314-12ff-4a96-a887-5ec03a1ed9ce</TermId>
        </TermInfo>
      </Terms>
    </c67668d6730c4bc2a26c654fc875ab99>
    <TaxCatchAll xmlns="fe73b3f6-a427-4a99-886e-da32c6de835d">
      <Value>52</Value>
      <Value>3</Value>
      <Value>2</Value>
      <Value>1</Value>
    </TaxCatchAll>
    <na274824997947589a1bfdfb0b645b50 xmlns="fe73b3f6-a427-4a99-886e-da32c6de835d">
      <Terms xmlns="http://schemas.microsoft.com/office/infopath/2007/PartnerControls">
        <TermInfo xmlns="http://schemas.microsoft.com/office/infopath/2007/PartnerControls">
          <TermName xmlns="http://schemas.microsoft.com/office/infopath/2007/PartnerControls">ECDC</TermName>
          <TermId xmlns="http://schemas.microsoft.com/office/infopath/2007/PartnerControls">931345c4-86d9-4b39-a79a-5a8b0b90257f</TermId>
        </TermInfo>
      </Terms>
    </na274824997947589a1bfdfb0b645b50>
    <ECMX_OPERATIONALID xmlns="4240f11c-4df2-4a37-9be1-bdf0d4dfc218" xsi:nil="true"/>
    <_dlc_DocId xmlns="ad844e80-7513-4d59-8106-40a8f6a315d3">IORGEPRS-2019794879-10599</_dlc_DocId>
    <_dlc_DocIdUrl xmlns="ad844e80-7513-4d59-8106-40a8f6a315d3">
      <Url>https://ecdc365.sharepoint.com/teams/iorg_phf_eprs/_layouts/15/DocIdRedir.aspx?ID=IORGEPRS-2019794879-10599</Url>
      <Description>IORGEPRS-2019794879-10599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6B5CC7EE8324154AB4DF965BF0A35CA9" ma:contentTypeVersion="135" ma:contentTypeDescription="Create a new document." ma:contentTypeScope="" ma:versionID="b3e74678e3f244f8fb791278bf0eca30">
  <xsd:schema xmlns:xsd="http://www.w3.org/2001/XMLSchema" xmlns:xs="http://www.w3.org/2001/XMLSchema" xmlns:p="http://schemas.microsoft.com/office/2006/metadata/properties" xmlns:ns2="4240f11c-4df2-4a37-9be1-bdf0d4dfc218" xmlns:ns3="fe73b3f6-a427-4a99-886e-da32c6de835d" xmlns:ns4="ad844e80-7513-4d59-8106-40a8f6a315d3" xmlns:ns5="61b2dfb6-d515-4b6e-b756-8e604010800b" targetNamespace="http://schemas.microsoft.com/office/2006/metadata/properties" ma:root="true" ma:fieldsID="d2b7286a6ae7d0c4814c37f9f46155b3" ns2:_="" ns3:_="" ns4:_="" ns5:_="">
    <xsd:import namespace="4240f11c-4df2-4a37-9be1-bdf0d4dfc218"/>
    <xsd:import namespace="fe73b3f6-a427-4a99-886e-da32c6de835d"/>
    <xsd:import namespace="ad844e80-7513-4d59-8106-40a8f6a315d3"/>
    <xsd:import namespace="61b2dfb6-d515-4b6e-b756-8e604010800b"/>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element ref="ns4:TaxKeywordTaxHTField" minOccurs="0"/>
                <xsd:element ref="ns4:_dlc_DocId" minOccurs="0"/>
                <xsd:element ref="ns4:_dlc_DocIdUrl" minOccurs="0"/>
                <xsd:element ref="ns4:_dlc_DocIdPersistId"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default="164;#Preparedness and response|28539bda-3e26-41b1-8dcf-fcb003d6f854" ma:fieldId="{c67668d6-730c-4bc2-a26c-654fc875ab99}"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b5f70cf3-92b4-4464-97a2-76829e3c73bc}" ma:internalName="TaxCatchAll" ma:showField="CatchAllData"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b5f70cf3-92b4-4464-97a2-76829e3c73bc}" ma:internalName="TaxCatchAllLabel" ma:readOnly="true" ma:showField="CatchAllDataLabel"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nillable="true" ma:taxonomy="true" ma:internalName="b489bfe21c7249aba6a1ae186fa4e51c" ma:taxonomyFieldName="ECMX_DOCUMENTSTATUS" ma:displayName="Document Status" ma:default="1;#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default="2;#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844e80-7513-4d59-8106-40a8f6a315d3" elementFormDefault="qualified">
    <xsd:import namespace="http://schemas.microsoft.com/office/2006/documentManagement/types"/>
    <xsd:import namespace="http://schemas.microsoft.com/office/infopath/2007/PartnerControls"/>
    <xsd:element name="TaxKeywordTaxHTField" ma:index="28" nillable="true" ma:taxonomy="true" ma:internalName="TaxKeywordTaxHTField" ma:taxonomyFieldName="TaxKeyword" ma:displayName="Enterprise Keywords" ma:fieldId="{23f27201-bee3-471e-b2e7-b64fd8b7ca38}" ma:taxonomyMulti="true" ma:sspId="14c281f0-fdb2-43d6-8bd5-8268950107ba" ma:termSetId="00000000-0000-0000-0000-000000000000" ma:anchorId="00000000-0000-0000-0000-000000000000" ma:open="true" ma:isKeyword="true">
      <xsd:complexType>
        <xsd:sequence>
          <xsd:element ref="pc:Terms" minOccurs="0" maxOccurs="1"/>
        </xsd:sequence>
      </xsd:complexType>
    </xsd:element>
    <xsd:element name="_dlc_DocId" ma:index="30" nillable="true" ma:displayName="Document ID Value" ma:description="The value of the document ID assigned to this item." ma:indexed="true" ma:internalName="_dlc_DocId" ma:readOnly="true">
      <xsd:simpleType>
        <xsd:restriction base="dms:Text"/>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1b2dfb6-d515-4b6e-b756-8e604010800b" elementFormDefault="qualified">
    <xsd:import namespace="http://schemas.microsoft.com/office/2006/documentManagement/types"/>
    <xsd:import namespace="http://schemas.microsoft.com/office/infopath/2007/PartnerControls"/>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CF531D9-A84E-4282-ACEC-A892F27F8369}">
  <ds:schemaRefs>
    <ds:schemaRef ds:uri="Microsoft.SharePoint.Taxonomy.ContentTypeSync"/>
  </ds:schemaRefs>
</ds:datastoreItem>
</file>

<file path=customXml/itemProps2.xml><?xml version="1.0" encoding="utf-8"?>
<ds:datastoreItem xmlns:ds="http://schemas.openxmlformats.org/officeDocument/2006/customXml" ds:itemID="{A4E5FE47-8195-45F3-AAD6-E4799ACF0448}">
  <ds:schemaRefs>
    <ds:schemaRef ds:uri="http://schemas.microsoft.com/sharepoint/v3/contenttype/forms"/>
  </ds:schemaRefs>
</ds:datastoreItem>
</file>

<file path=customXml/itemProps3.xml><?xml version="1.0" encoding="utf-8"?>
<ds:datastoreItem xmlns:ds="http://schemas.openxmlformats.org/officeDocument/2006/customXml" ds:itemID="{E0C8998F-D6E7-4B2D-9785-F37A41B824ED}">
  <ds:schemaRefs>
    <ds:schemaRef ds:uri="http://purl.org/dc/dcmitype/"/>
    <ds:schemaRef ds:uri="http://schemas.microsoft.com/office/2006/metadata/properties"/>
    <ds:schemaRef ds:uri="4240f11c-4df2-4a37-9be1-bdf0d4dfc218"/>
    <ds:schemaRef ds:uri="http://schemas.microsoft.com/office/2006/documentManagement/types"/>
    <ds:schemaRef ds:uri="fe73b3f6-a427-4a99-886e-da32c6de835d"/>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61b2dfb6-d515-4b6e-b756-8e604010800b"/>
    <ds:schemaRef ds:uri="ad844e80-7513-4d59-8106-40a8f6a315d3"/>
  </ds:schemaRefs>
</ds:datastoreItem>
</file>

<file path=customXml/itemProps4.xml><?xml version="1.0" encoding="utf-8"?>
<ds:datastoreItem xmlns:ds="http://schemas.openxmlformats.org/officeDocument/2006/customXml" ds:itemID="{A539B129-4D6E-4A4F-8016-B9E1C1311333}">
  <ds:schemaRefs>
    <ds:schemaRef ds:uri="4240f11c-4df2-4a37-9be1-bdf0d4dfc218"/>
    <ds:schemaRef ds:uri="61b2dfb6-d515-4b6e-b756-8e604010800b"/>
    <ds:schemaRef ds:uri="ad844e80-7513-4d59-8106-40a8f6a315d3"/>
    <ds:schemaRef ds:uri="fe73b3f6-a427-4a99-886e-da32c6de83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EB94A04B-059F-42FD-9B9A-C08C84C385CF}">
  <ds:schemaRefs>
    <ds:schemaRef ds:uri="http://schemas.microsoft.com/sharepoint/events"/>
  </ds:schemaRefs>
</ds:datastoreItem>
</file>

<file path=docMetadata/LabelInfo.xml><?xml version="1.0" encoding="utf-8"?>
<clbl:labelList xmlns:clbl="http://schemas.microsoft.com/office/2020/mipLabelMetadata">
  <clbl:label id="{5d6aa37e-3a89-4bd8-9367-95b8219209ae}" enabled="1" method="Standard" siteId="{6ad73702-409c-4046-ae59-cc4bea334507}" removed="0"/>
</clbl:labelList>
</file>

<file path=docProps/app.xml><?xml version="1.0" encoding="utf-8"?>
<Properties xmlns="http://schemas.openxmlformats.org/officeDocument/2006/extended-properties" xmlns:vt="http://schemas.openxmlformats.org/officeDocument/2006/docPropsVTypes">
  <Template>1_ECDC_PowerPoint_Template_2018-newbuilding-16-9 V3</Template>
  <TotalTime>3</TotalTime>
  <Words>5969</Words>
  <Application>Microsoft Office PowerPoint</Application>
  <PresentationFormat>Widescreen</PresentationFormat>
  <Paragraphs>1179</Paragraphs>
  <Slides>80</Slides>
  <Notes>52</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Batang</vt:lpstr>
      <vt:lpstr>Arial</vt:lpstr>
      <vt:lpstr>Arial (Heading)</vt:lpstr>
      <vt:lpstr>Calibri</vt:lpstr>
      <vt:lpstr>Courier New</vt:lpstr>
      <vt:lpstr>Segoe UI</vt:lpstr>
      <vt:lpstr>Symbol</vt:lpstr>
      <vt:lpstr>Symbol,Sans-Serif</vt:lpstr>
      <vt:lpstr>Tahoma</vt:lpstr>
      <vt:lpstr>Wingdings</vt:lpstr>
      <vt:lpstr>Theme_ECDC</vt:lpstr>
      <vt:lpstr>Handover from the Ad Hoc EUHTF Working Group to the EUHTF Advisory Group</vt:lpstr>
      <vt:lpstr>Annual EUHTF meeting</vt:lpstr>
      <vt:lpstr>Meeting agenda</vt:lpstr>
      <vt:lpstr>Meeting agenda</vt:lpstr>
      <vt:lpstr>Meeting agenda</vt:lpstr>
      <vt:lpstr>House keeping</vt:lpstr>
      <vt:lpstr>ECDC Coordination Team</vt:lpstr>
      <vt:lpstr>EU Health Task Force Advisory Group</vt:lpstr>
      <vt:lpstr>Member States participants</vt:lpstr>
      <vt:lpstr>Member States participants</vt:lpstr>
      <vt:lpstr>Other organizations/initiatives</vt:lpstr>
      <vt:lpstr>Session 1: Overview of the EU Health Task Force  </vt:lpstr>
      <vt:lpstr>Background</vt:lpstr>
      <vt:lpstr>Composition of the EUHTF</vt:lpstr>
      <vt:lpstr>Governance of the EUHTF</vt:lpstr>
      <vt:lpstr>Activities supported by the EUHTF</vt:lpstr>
      <vt:lpstr>Criteria for a request for support</vt:lpstr>
      <vt:lpstr>Prioritisation</vt:lpstr>
      <vt:lpstr>Coordination with European Commission and GOARN</vt:lpstr>
      <vt:lpstr>Session 2: EUHTF support </vt:lpstr>
      <vt:lpstr>Update on EUHTF assignments 2023 – (1/3)</vt:lpstr>
      <vt:lpstr>Update on EUHTF assignments 2023 – (2/3)</vt:lpstr>
      <vt:lpstr>Update on EUHTF assignments 2023 – (3/3)</vt:lpstr>
      <vt:lpstr>Update on EUHTF assignments – Completed</vt:lpstr>
      <vt:lpstr>EUHTF assignments in 2023</vt:lpstr>
      <vt:lpstr>Process for ministries of health and public health institutes to request EUHTF support </vt:lpstr>
      <vt:lpstr>Process for ministries of health and public health institutes to request EUHTF support </vt:lpstr>
      <vt:lpstr>Requesting support</vt:lpstr>
      <vt:lpstr>Process for ministries of health and public health institutes to request EUHTF support </vt:lpstr>
      <vt:lpstr>Process for ministries of health and public health institutes to request EUHTF support </vt:lpstr>
      <vt:lpstr>Session 3:  The EU Health Task Force in the European and global landscape - Panel discussion   </vt:lpstr>
      <vt:lpstr>Panel discussion </vt:lpstr>
      <vt:lpstr>Session 4:  Being part of the pool – Process and assignments </vt:lpstr>
      <vt:lpstr>Pool of experts</vt:lpstr>
      <vt:lpstr>EUHTF Response Team: how would you be involved?</vt:lpstr>
      <vt:lpstr>EUHTF Response Team: how would you be involved?</vt:lpstr>
      <vt:lpstr>Assignment</vt:lpstr>
      <vt:lpstr>End of request</vt:lpstr>
      <vt:lpstr>Day 2</vt:lpstr>
      <vt:lpstr>Wrap-up of contents of first ½ day of the annual EUHTF meeting</vt:lpstr>
      <vt:lpstr>Wrap-up of inputs of first ½ day of the annual EUHTF meeting</vt:lpstr>
      <vt:lpstr>Session 5:  Opportunities for the Enhanced Emergency Capacity pool of experts </vt:lpstr>
      <vt:lpstr>Opportunities for the pool of experts </vt:lpstr>
      <vt:lpstr>Opportunities for the pool of experts - Training and Community of practice</vt:lpstr>
      <vt:lpstr>PowerPoint Presentation</vt:lpstr>
      <vt:lpstr>PowerPoint Presentation</vt:lpstr>
      <vt:lpstr>Opportunities for the pool of experts - Training and Community of practice</vt:lpstr>
      <vt:lpstr>PowerPoint Presentation</vt:lpstr>
      <vt:lpstr>Session 6:  Work in 2023 and  expectations for 2024  </vt:lpstr>
      <vt:lpstr>Members of the Ad Hoc EUHTF Working Group</vt:lpstr>
      <vt:lpstr>Ad Hoc EUHTF Working Group actions and results in 2023</vt:lpstr>
      <vt:lpstr>Members of the EUHTF Advisory Group</vt:lpstr>
      <vt:lpstr>Terms of reference of the EUHTF Advisory Group</vt:lpstr>
      <vt:lpstr>Expectations from Advisory group towards the EUHTF and ECDC Coordination Team</vt:lpstr>
      <vt:lpstr>PowerPoint Presentation</vt:lpstr>
      <vt:lpstr>Session 7:  Next steps in the EUHTF operationalisation  with Member States and international partners  </vt:lpstr>
      <vt:lpstr>Next steps in the EUHTF operationalisation</vt:lpstr>
      <vt:lpstr>Next steps in the EUHTF operationalisation</vt:lpstr>
      <vt:lpstr>Next steps in the EUHTF operationalisation</vt:lpstr>
      <vt:lpstr>Closure of the  1st Annual meeting EUHTF  </vt:lpstr>
      <vt:lpstr>Closure</vt:lpstr>
      <vt:lpstr>Closure</vt:lpstr>
      <vt:lpstr>Thanks</vt:lpstr>
      <vt:lpstr>Back-up slides</vt:lpstr>
      <vt:lpstr>Legal framework of the EUHTF </vt:lpstr>
      <vt:lpstr>Regulation 2022/2371</vt:lpstr>
      <vt:lpstr> </vt:lpstr>
      <vt:lpstr>Regulation 2022/2370 </vt:lpstr>
      <vt:lpstr>Regulation 2022/2370 </vt:lpstr>
      <vt:lpstr>PowerPoint Presentation</vt:lpstr>
      <vt:lpstr>Why an Implementing act?</vt:lpstr>
      <vt:lpstr>What is asked to register in the pool?</vt:lpstr>
      <vt:lpstr>What is asked to register in the pool?</vt:lpstr>
      <vt:lpstr>What is asked to register in the pool?</vt:lpstr>
      <vt:lpstr>EUHTF webpage </vt:lpstr>
      <vt:lpstr>ECDC podcast On Air Episode 38</vt:lpstr>
      <vt:lpstr>Banner</vt:lpstr>
      <vt:lpstr>Animation</vt:lpstr>
      <vt:lpstr>Infographic:  Work in Progress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Ettore Severi</dc:creator>
  <cp:lastModifiedBy>Sara Forato</cp:lastModifiedBy>
  <cp:revision>3</cp:revision>
  <dcterms:created xsi:type="dcterms:W3CDTF">2023-11-30T09:38:14Z</dcterms:created>
  <dcterms:modified xsi:type="dcterms:W3CDTF">2024-03-01T15:55:07Z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Theme_ECDC:8</vt:lpwstr>
  </property>
  <property fmtid="{D5CDD505-2E9C-101B-9397-08002B2CF9AE}" pid="3" name="ClassificationContentMarkingHeaderText">
    <vt:lpwstr>ECDC NORMAL</vt:lpwstr>
  </property>
  <property fmtid="{D5CDD505-2E9C-101B-9397-08002B2CF9AE}" pid="4" name="ContentTypeId">
    <vt:lpwstr>0x010100EE95EE7DB3A482488E68FA4A7091999F006B5CC7EE8324154AB4DF965BF0A35CA9</vt:lpwstr>
  </property>
  <property fmtid="{D5CDD505-2E9C-101B-9397-08002B2CF9AE}" pid="5" name="TaxKeyword">
    <vt:lpwstr/>
  </property>
  <property fmtid="{D5CDD505-2E9C-101B-9397-08002B2CF9AE}" pid="6" name="ECMX_ENTITY">
    <vt:lpwstr>3;#ECDC|931345c4-86d9-4b39-a79a-5a8b0b90257f</vt:lpwstr>
  </property>
  <property fmtid="{D5CDD505-2E9C-101B-9397-08002B2CF9AE}" pid="7" name="MediaServiceImageTags">
    <vt:lpwstr/>
  </property>
  <property fmtid="{D5CDD505-2E9C-101B-9397-08002B2CF9AE}" pid="8" name="ECMX_LIFECYCLE">
    <vt:lpwstr>2;#Active|50127695-0d4f-4ac1-ab93-ebc716c3e584</vt:lpwstr>
  </property>
  <property fmtid="{D5CDD505-2E9C-101B-9397-08002B2CF9AE}" pid="9" name="lcf76f155ced4ddcb4097134ff3c332f">
    <vt:lpwstr/>
  </property>
  <property fmtid="{D5CDD505-2E9C-101B-9397-08002B2CF9AE}" pid="10" name="ECMX_DISEASEPATHOGEN">
    <vt:lpwstr/>
  </property>
  <property fmtid="{D5CDD505-2E9C-101B-9397-08002B2CF9AE}" pid="11" name="ECMX_DOCUMENTTYPE">
    <vt:lpwstr/>
  </property>
  <property fmtid="{D5CDD505-2E9C-101B-9397-08002B2CF9AE}" pid="12" name="ECMX_CATEGORYLABEL">
    <vt:lpwstr>52;#Surveillance and Analysis|4abf0314-12ff-4a96-a887-5ec03a1ed9ce</vt:lpwstr>
  </property>
  <property fmtid="{D5CDD505-2E9C-101B-9397-08002B2CF9AE}" pid="13" name="ECMX_DOCUMENTSTATUS">
    <vt:lpwstr>1;#Draft|bed60e9a-f1b8-4691-a7e2-534f78067ff3</vt:lpwstr>
  </property>
  <property fmtid="{D5CDD505-2E9C-101B-9397-08002B2CF9AE}" pid="14" name="_dlc_DocIdItemGuid">
    <vt:lpwstr>04c276d1-d651-4091-a768-929b1c01b28a</vt:lpwstr>
  </property>
  <property fmtid="{D5CDD505-2E9C-101B-9397-08002B2CF9AE}" pid="15" name="SlidoAppVersion">
    <vt:lpwstr>1.5.3.3511</vt:lpwstr>
  </property>
</Properties>
</file>